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7"/>
  </p:notesMasterIdLst>
  <p:sldIdLst>
    <p:sldId id="256" r:id="rId5"/>
    <p:sldId id="258" r:id="rId6"/>
    <p:sldId id="259" r:id="rId7"/>
    <p:sldId id="260" r:id="rId8"/>
    <p:sldId id="261" r:id="rId9"/>
    <p:sldId id="262" r:id="rId10"/>
    <p:sldId id="263" r:id="rId11"/>
    <p:sldId id="264" r:id="rId12"/>
    <p:sldId id="266" r:id="rId13"/>
    <p:sldId id="267" r:id="rId14"/>
    <p:sldId id="268"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BB3A6-511D-42E8-B93A-7A423B5D85EE}" v="23" dt="2021-03-29T19:34:14.132"/>
    <p1510:client id="{F4F1A796-9D91-409F-AEA0-CE753D752A07}" v="91" dt="2021-03-29T19:37:43.20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6"/>
  </p:normalViewPr>
  <p:slideViewPr>
    <p:cSldViewPr snapToGrid="0">
      <p:cViewPr varScale="1">
        <p:scale>
          <a:sx n="45" d="100"/>
          <a:sy n="45" d="100"/>
        </p:scale>
        <p:origin x="23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Slide 1: </a:t>
            </a:r>
          </a:p>
          <a:p>
            <a:r>
              <a:rPr lang="en-US" sz="2200" dirty="0">
                <a:effectLst/>
                <a:latin typeface="Lucida Grande"/>
                <a:ea typeface="Lucida Grande"/>
                <a:cs typeface="Lucida Grande"/>
                <a:sym typeface="Lucida Grande"/>
              </a:rPr>
              <a:t>Hello Comets and welcome to UTD! My name is </a:t>
            </a:r>
            <a:r>
              <a:rPr lang="en-US" sz="2200" dirty="0" err="1">
                <a:effectLst/>
                <a:latin typeface="Lucida Grande"/>
                <a:ea typeface="Lucida Grande"/>
                <a:cs typeface="Lucida Grande"/>
                <a:sym typeface="Lucida Grande"/>
              </a:rPr>
              <a:t>Kaitlynd</a:t>
            </a:r>
            <a:r>
              <a:rPr lang="en-US" sz="2200" dirty="0">
                <a:effectLst/>
                <a:latin typeface="Lucida Grande"/>
                <a:ea typeface="Lucida Grande"/>
                <a:cs typeface="Lucida Grande"/>
                <a:sym typeface="Lucida Grande"/>
              </a:rPr>
              <a:t> and I’m with the Student Success Center.</a:t>
            </a:r>
          </a:p>
        </p:txBody>
      </p:sp>
    </p:spTree>
    <p:extLst>
      <p:ext uri="{BB962C8B-B14F-4D97-AF65-F5344CB8AC3E}">
        <p14:creationId xmlns:p14="http://schemas.microsoft.com/office/powerpoint/2010/main" val="428559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The writing center is another service offered out of the Student Success Center. The leaders can help with any stage of the writing process; from understanding the assignment, to brainstorming, grammar help, and even checking for plagiarism. The tutors come from a variety of majors and can help with any writing assignment from any class as well as personal statements for grad school. There are 1:1 appoints, drop in hours, and workshops available.</a:t>
            </a:r>
          </a:p>
          <a:p>
            <a:endParaRPr lang="en-US" dirty="0"/>
          </a:p>
        </p:txBody>
      </p:sp>
    </p:spTree>
    <p:extLst>
      <p:ext uri="{BB962C8B-B14F-4D97-AF65-F5344CB8AC3E}">
        <p14:creationId xmlns:p14="http://schemas.microsoft.com/office/powerpoint/2010/main" val="379150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The last thing we offer are Summer Success Camps. To help with the transition to college we hold a variety of camps designed with your success in mind. Ranging from Chemistry and Math to our College 101 curriculum. These topics include</a:t>
            </a:r>
          </a:p>
          <a:p>
            <a:pPr lvl="0"/>
            <a:r>
              <a:rPr lang="en-US" sz="2200" dirty="0">
                <a:effectLst/>
                <a:latin typeface="Lucida Grande"/>
                <a:ea typeface="Lucida Grande"/>
                <a:cs typeface="Lucida Grande"/>
                <a:sym typeface="Lucida Grande"/>
              </a:rPr>
              <a:t>Professional Communication</a:t>
            </a:r>
          </a:p>
          <a:p>
            <a:pPr lvl="0"/>
            <a:r>
              <a:rPr lang="en-US" sz="2200" dirty="0">
                <a:effectLst/>
                <a:latin typeface="Lucida Grande"/>
                <a:ea typeface="Lucida Grande"/>
                <a:cs typeface="Lucida Grande"/>
                <a:sym typeface="Lucida Grande"/>
              </a:rPr>
              <a:t>Money Management and Budgeting</a:t>
            </a:r>
          </a:p>
          <a:p>
            <a:pPr lvl="0"/>
            <a:r>
              <a:rPr lang="en-US" sz="2200" dirty="0">
                <a:effectLst/>
                <a:latin typeface="Lucida Grande"/>
                <a:ea typeface="Lucida Grande"/>
                <a:cs typeface="Lucida Grande"/>
                <a:sym typeface="Lucida Grande"/>
              </a:rPr>
              <a:t>Adulting 101 </a:t>
            </a:r>
          </a:p>
          <a:p>
            <a:endParaRPr lang="en-US" dirty="0"/>
          </a:p>
        </p:txBody>
      </p:sp>
    </p:spTree>
    <p:extLst>
      <p:ext uri="{BB962C8B-B14F-4D97-AF65-F5344CB8AC3E}">
        <p14:creationId xmlns:p14="http://schemas.microsoft.com/office/powerpoint/2010/main" val="1172289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Please visit </a:t>
            </a:r>
            <a:r>
              <a:rPr lang="en-US" sz="2200" dirty="0" err="1">
                <a:effectLst/>
                <a:latin typeface="Lucida Grande"/>
                <a:ea typeface="Lucida Grande"/>
                <a:cs typeface="Lucida Grande"/>
                <a:sym typeface="Lucida Grande"/>
              </a:rPr>
              <a:t>utdallas.edu</a:t>
            </a:r>
            <a:r>
              <a:rPr lang="en-US" sz="2200" dirty="0">
                <a:effectLst/>
                <a:latin typeface="Lucida Grande"/>
                <a:ea typeface="Lucida Grande"/>
                <a:cs typeface="Lucida Grande"/>
                <a:sym typeface="Lucida Grande"/>
              </a:rPr>
              <a:t>/</a:t>
            </a:r>
            <a:r>
              <a:rPr lang="en-US" sz="2200" dirty="0" err="1">
                <a:effectLst/>
                <a:latin typeface="Lucida Grande"/>
                <a:ea typeface="Lucida Grande"/>
                <a:cs typeface="Lucida Grande"/>
                <a:sym typeface="Lucida Grande"/>
              </a:rPr>
              <a:t>studentsuccess</a:t>
            </a:r>
            <a:r>
              <a:rPr lang="en-US" sz="2200" dirty="0">
                <a:effectLst/>
                <a:latin typeface="Lucida Grande"/>
                <a:ea typeface="Lucida Grande"/>
                <a:cs typeface="Lucida Grande"/>
                <a:sym typeface="Lucida Grande"/>
              </a:rPr>
              <a:t>. Feel free to reach out to us if you have questions or want any more information about our programs. We look forward to seeing you in the fall</a:t>
            </a:r>
          </a:p>
          <a:p>
            <a:endParaRPr lang="en-US" dirty="0"/>
          </a:p>
        </p:txBody>
      </p:sp>
    </p:spTree>
    <p:extLst>
      <p:ext uri="{BB962C8B-B14F-4D97-AF65-F5344CB8AC3E}">
        <p14:creationId xmlns:p14="http://schemas.microsoft.com/office/powerpoint/2010/main" val="218496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I’m about to walk you through some important information that, should you take advantage of, will change your life…. Or at least your time here at UTD.</a:t>
            </a:r>
          </a:p>
          <a:p>
            <a:endParaRPr lang="en-US" dirty="0"/>
          </a:p>
        </p:txBody>
      </p:sp>
    </p:spTree>
    <p:extLst>
      <p:ext uri="{BB962C8B-B14F-4D97-AF65-F5344CB8AC3E}">
        <p14:creationId xmlns:p14="http://schemas.microsoft.com/office/powerpoint/2010/main" val="225809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The Student Success Center, commonly referred to as the “SSC”, provides you with all the necessary tools and resources to achieve academic success at UT Dallas. Our team is equipped and ready to support you! Whether you need help with a paper, feedback on a speech or presentation, tutoring services, or other forms of academic support across a wide variety of subject areas. We are here to help </a:t>
            </a:r>
            <a:r>
              <a:rPr lang="en-US" sz="2200" i="1" dirty="0">
                <a:effectLst/>
                <a:latin typeface="Lucida Grande"/>
                <a:ea typeface="Lucida Grande"/>
                <a:cs typeface="Lucida Grande"/>
                <a:sym typeface="Lucida Grande"/>
              </a:rPr>
              <a:t>you</a:t>
            </a:r>
            <a:r>
              <a:rPr lang="en-US" sz="2200" dirty="0">
                <a:effectLst/>
                <a:latin typeface="Lucida Grande"/>
                <a:ea typeface="Lucida Grande"/>
                <a:cs typeface="Lucida Grande"/>
                <a:sym typeface="Lucida Grande"/>
              </a:rPr>
              <a:t> meet your academic goals. </a:t>
            </a:r>
          </a:p>
          <a:p>
            <a:r>
              <a:rPr lang="en-US" sz="2200" dirty="0">
                <a:effectLst/>
                <a:latin typeface="Lucida Grande"/>
                <a:ea typeface="Lucida Grande"/>
                <a:cs typeface="Lucida Grande"/>
                <a:sym typeface="Lucida Grande"/>
              </a:rPr>
              <a:t> </a:t>
            </a:r>
          </a:p>
          <a:p>
            <a:r>
              <a:rPr lang="en-US" sz="2200" dirty="0">
                <a:effectLst/>
                <a:latin typeface="Lucida Grande"/>
                <a:ea typeface="Lucida Grande"/>
                <a:cs typeface="Lucida Grande"/>
                <a:sym typeface="Lucida Grande"/>
              </a:rPr>
              <a:t>If you’re trying to find us, we’re located on the 1</a:t>
            </a:r>
            <a:r>
              <a:rPr lang="en-US" sz="2200" baseline="30000" dirty="0">
                <a:effectLst/>
                <a:latin typeface="Lucida Grande"/>
                <a:ea typeface="Lucida Grande"/>
                <a:cs typeface="Lucida Grande"/>
                <a:sym typeface="Lucida Grande"/>
              </a:rPr>
              <a:t>st</a:t>
            </a:r>
            <a:r>
              <a:rPr lang="en-US" sz="2200" dirty="0">
                <a:effectLst/>
                <a:latin typeface="Lucida Grande"/>
                <a:ea typeface="Lucida Grande"/>
                <a:cs typeface="Lucida Grande"/>
                <a:sym typeface="Lucida Grande"/>
              </a:rPr>
              <a:t> and 3</a:t>
            </a:r>
            <a:r>
              <a:rPr lang="en-US" sz="2200" baseline="30000" dirty="0">
                <a:effectLst/>
                <a:latin typeface="Lucida Grande"/>
                <a:ea typeface="Lucida Grande"/>
                <a:cs typeface="Lucida Grande"/>
                <a:sym typeface="Lucida Grande"/>
              </a:rPr>
              <a:t>rd</a:t>
            </a:r>
            <a:r>
              <a:rPr lang="en-US" sz="2200" dirty="0">
                <a:effectLst/>
                <a:latin typeface="Lucida Grande"/>
                <a:ea typeface="Lucida Grande"/>
                <a:cs typeface="Lucida Grande"/>
                <a:sym typeface="Lucida Grande"/>
              </a:rPr>
              <a:t> floor of the McDermott Library. The SSC has a team of over 200 students who serve as peer leaders ready to assist you the moment you walk through our doors. All hired peer leaders have received an A- or higher in the courses they support. We are open to support all undergraduate students with services that are completely free. We try to operate with a proactive approach when it comes to student success and academic support. That means we encourage that you don’t wait until you need help with a specific subject or problem, but use our services early and regularly. Doing so helps you develop a deeper understanding of what you’re learning. The fact that our leaders in the SSC are students just like you, creates an environment that many Comets and the rest of the UTD Community love. You can come to our center knowing that you will be helped by someone who more than likely has been in your shoes!</a:t>
            </a:r>
          </a:p>
          <a:p>
            <a:r>
              <a:rPr lang="en-US" sz="2200" dirty="0">
                <a:effectLst/>
                <a:latin typeface="Lucida Grande"/>
                <a:ea typeface="Lucida Grande"/>
                <a:cs typeface="Lucida Grande"/>
                <a:sym typeface="Lucida Grande"/>
              </a:rPr>
              <a:t> </a:t>
            </a:r>
          </a:p>
          <a:p>
            <a:r>
              <a:rPr lang="en-US" sz="2200" dirty="0">
                <a:effectLst/>
                <a:latin typeface="Lucida Grande"/>
                <a:ea typeface="Lucida Grande"/>
                <a:cs typeface="Lucida Grande"/>
                <a:sym typeface="Lucida Grande"/>
              </a:rPr>
              <a:t>I hope now you’re wondering, “How can I take advantage of this wonderful, free, student centered service, UTD is offering?” because I’m happy to tell you that getting the support you need couldn’t be easier! You can drop-in or make an appointment. Either method you choose, you’ll be glad you did. Our website is updated every semester so that you know all of the courses we are currently supporting.</a:t>
            </a:r>
          </a:p>
          <a:p>
            <a:endParaRPr lang="en-US" dirty="0"/>
          </a:p>
        </p:txBody>
      </p:sp>
    </p:spTree>
    <p:extLst>
      <p:ext uri="{BB962C8B-B14F-4D97-AF65-F5344CB8AC3E}">
        <p14:creationId xmlns:p14="http://schemas.microsoft.com/office/powerpoint/2010/main" val="363725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One of the services we offer out of the SSC is called, Peer Tutoring which doesn’t require advance registration. Peer tutoring supports many of the 1000/2000 level math, science, physics, and engineering courses. During our hours of operation, you can drop-in or make an appointment. The cool thing about our Peer Tutoring space is that it’s a big open-lab environment. This type of set up allows for collaboration amongst peers. But don’t worry, you can also request 1:1 appointments as well! In addition to drop-in or appointment-based tutoring, Peer tutoring holds weekly reviews and exam reviews for select courses. If you can’t make it or like the advantages of reviewing on-demand, we’ve got you covered. Head on over to our YouTube channel where you can find recorded reviews and other content and informational videos.</a:t>
            </a:r>
          </a:p>
          <a:p>
            <a:endParaRPr lang="en-US" dirty="0"/>
          </a:p>
        </p:txBody>
      </p:sp>
    </p:spTree>
    <p:extLst>
      <p:ext uri="{BB962C8B-B14F-4D97-AF65-F5344CB8AC3E}">
        <p14:creationId xmlns:p14="http://schemas.microsoft.com/office/powerpoint/2010/main" val="329086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Another one of the programs within the SSC is Peer Led Team Learning, also known as, PLTL. PLTL meets 80 minutes once a week as a group comprised of 1 PLTL Leader and 8 students. PLTL supports both science and math courses. When you join a PLTL group, it’s a semester long commitment and you’re expected to be at every session each week during the semester. With PLTL there’s pre-registration on the SSC website and that begins the first week of classes. The registration process is a lottery system because of how popular this service is.</a:t>
            </a:r>
          </a:p>
          <a:p>
            <a:endParaRPr lang="en-US" dirty="0"/>
          </a:p>
        </p:txBody>
      </p:sp>
    </p:spTree>
    <p:extLst>
      <p:ext uri="{BB962C8B-B14F-4D97-AF65-F5344CB8AC3E}">
        <p14:creationId xmlns:p14="http://schemas.microsoft.com/office/powerpoint/2010/main" val="673967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Lucida Grande"/>
                <a:ea typeface="Lucida Grande"/>
                <a:cs typeface="Lucida Grande"/>
                <a:sym typeface="Lucida Grande"/>
              </a:rPr>
              <a:t>The next program we offer is Supplemental Instruction. SI is offered in over 20 courses at UTD. SI is a group study session based on content covered in the course that day. SI is offered twice a week for each class supported. No registration is required other than being enrolled in the supported course. The cool thing about SI is that the leader actually sits in lecture and then designs the group study sessions based off of what was covered in the most recent lecture. </a:t>
            </a:r>
          </a:p>
          <a:p>
            <a:r>
              <a:rPr lang="en-US" sz="2200" dirty="0">
                <a:effectLst/>
                <a:latin typeface="Lucida Grande"/>
                <a:ea typeface="Lucida Grande"/>
                <a:cs typeface="Lucida Grande"/>
                <a:sym typeface="Lucida Grande"/>
              </a:rPr>
              <a:t> </a:t>
            </a:r>
          </a:p>
          <a:p>
            <a:r>
              <a:rPr lang="en-US" sz="2200" dirty="0">
                <a:effectLst/>
                <a:latin typeface="Lucida Grande"/>
                <a:ea typeface="Lucida Grande"/>
                <a:cs typeface="Lucida Grande"/>
                <a:sym typeface="Lucida Grande"/>
              </a:rPr>
              <a:t>So let’s recap what we’ve covered before.</a:t>
            </a:r>
          </a:p>
          <a:p>
            <a:endParaRPr lang="en-US" dirty="0"/>
          </a:p>
        </p:txBody>
      </p:sp>
    </p:spTree>
    <p:extLst>
      <p:ext uri="{BB962C8B-B14F-4D97-AF65-F5344CB8AC3E}">
        <p14:creationId xmlns:p14="http://schemas.microsoft.com/office/powerpoint/2010/main" val="2690877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SI, PLTL, and Peer tutoring. What’s the difference? PLTL is the only one that requires registration. SI sessions are 75 minutes long and twice a week, PLTL sessions are 80 minutes, and Peer Tutoring is unlimited during staffed hours. All three of these programs create structured and supportive learning environments for students.</a:t>
            </a:r>
          </a:p>
          <a:p>
            <a:endParaRPr lang="en-US" dirty="0"/>
          </a:p>
        </p:txBody>
      </p:sp>
    </p:spTree>
    <p:extLst>
      <p:ext uri="{BB962C8B-B14F-4D97-AF65-F5344CB8AC3E}">
        <p14:creationId xmlns:p14="http://schemas.microsoft.com/office/powerpoint/2010/main" val="145827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Here at UTD we recognize that college can be intimidating and very different from high school. That’s why we provide students with Academic Success Coaching. This service can help you learn how to navigate the college environment through workshops and 1:1 appointments. Our coaches work with you to develop time management skills, the ability to prioritize tasks, how to take effective notes, and even how to manage test anxiety. </a:t>
            </a:r>
          </a:p>
          <a:p>
            <a:endParaRPr lang="en-US" dirty="0"/>
          </a:p>
        </p:txBody>
      </p:sp>
    </p:spTree>
    <p:extLst>
      <p:ext uri="{BB962C8B-B14F-4D97-AF65-F5344CB8AC3E}">
        <p14:creationId xmlns:p14="http://schemas.microsoft.com/office/powerpoint/2010/main" val="13135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dirty="0">
                <a:effectLst/>
                <a:latin typeface="Lucida Grande"/>
                <a:ea typeface="Lucida Grande"/>
                <a:cs typeface="Lucida Grande"/>
                <a:sym typeface="Lucida Grande"/>
              </a:rPr>
              <a:t>Does the thought of giving presentations make you a little nervous? Stop by the SSC and take advantage of our </a:t>
            </a:r>
            <a:r>
              <a:rPr lang="en-US" sz="2200" dirty="0" err="1">
                <a:effectLst/>
                <a:latin typeface="Lucida Grande"/>
                <a:ea typeface="Lucida Grande"/>
                <a:cs typeface="Lucida Grande"/>
                <a:sym typeface="Lucida Grande"/>
              </a:rPr>
              <a:t>Commlab</a:t>
            </a:r>
            <a:r>
              <a:rPr lang="en-US" sz="2200" dirty="0">
                <a:effectLst/>
                <a:latin typeface="Lucida Grande"/>
                <a:ea typeface="Lucida Grande"/>
                <a:cs typeface="Lucida Grande"/>
                <a:sym typeface="Lucida Grande"/>
              </a:rPr>
              <a:t>! The </a:t>
            </a:r>
            <a:r>
              <a:rPr lang="en-US" sz="2200" dirty="0" err="1">
                <a:effectLst/>
                <a:latin typeface="Lucida Grande"/>
                <a:ea typeface="Lucida Grande"/>
                <a:cs typeface="Lucida Grande"/>
                <a:sym typeface="Lucida Grande"/>
              </a:rPr>
              <a:t>Commlab</a:t>
            </a:r>
            <a:r>
              <a:rPr lang="en-US" sz="2200" dirty="0">
                <a:effectLst/>
                <a:latin typeface="Lucida Grande"/>
                <a:ea typeface="Lucida Grande"/>
                <a:cs typeface="Lucida Grande"/>
                <a:sym typeface="Lucida Grande"/>
              </a:rPr>
              <a:t> is a really cool space where leaders can help you with any speech or presentation for any class while you’re here at UTD. They can even help if you’re working on a group speech and need to figure out where to stand and how to transition between speakers. The </a:t>
            </a:r>
            <a:r>
              <a:rPr lang="en-US" sz="2200" dirty="0" err="1">
                <a:effectLst/>
                <a:latin typeface="Lucida Grande"/>
                <a:ea typeface="Lucida Grande"/>
                <a:cs typeface="Lucida Grande"/>
                <a:sym typeface="Lucida Grande"/>
              </a:rPr>
              <a:t>CommLab’s</a:t>
            </a:r>
            <a:r>
              <a:rPr lang="en-US" sz="2200" dirty="0">
                <a:effectLst/>
                <a:latin typeface="Lucida Grande"/>
                <a:ea typeface="Lucida Grande"/>
                <a:cs typeface="Lucida Grande"/>
                <a:sym typeface="Lucida Grande"/>
              </a:rPr>
              <a:t> set up mimics the set up of a classroom. Which provides a more realistic experience than practicing in your bedroom. The </a:t>
            </a:r>
            <a:r>
              <a:rPr lang="en-US" sz="2200" dirty="0" err="1">
                <a:effectLst/>
                <a:latin typeface="Lucida Grande"/>
                <a:ea typeface="Lucida Grande"/>
                <a:cs typeface="Lucida Grande"/>
                <a:sym typeface="Lucida Grande"/>
              </a:rPr>
              <a:t>Commlab</a:t>
            </a:r>
            <a:r>
              <a:rPr lang="en-US" sz="2200" dirty="0">
                <a:effectLst/>
                <a:latin typeface="Lucida Grande"/>
                <a:ea typeface="Lucida Grande"/>
                <a:cs typeface="Lucida Grande"/>
                <a:sym typeface="Lucida Grande"/>
              </a:rPr>
              <a:t> supports COMM 1311 and any course with a public speaking component. There are individual and group appointments and we’ll give you feedback and resources on any individual or group presentations.</a:t>
            </a:r>
          </a:p>
          <a:p>
            <a:endParaRPr lang="en-US" dirty="0"/>
          </a:p>
        </p:txBody>
      </p:sp>
    </p:spTree>
    <p:extLst>
      <p:ext uri="{BB962C8B-B14F-4D97-AF65-F5344CB8AC3E}">
        <p14:creationId xmlns:p14="http://schemas.microsoft.com/office/powerpoint/2010/main" val="261356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1291579"/>
            <a:ext cx="29260800" cy="195072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8016875" y="-63500"/>
            <a:ext cx="19831050" cy="13220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9972675" y="2125132"/>
            <a:ext cx="16402050" cy="109347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72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290800" y="6870700"/>
            <a:ext cx="8343900" cy="5562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316200" y="952500"/>
            <a:ext cx="8305801" cy="55372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739900" y="-258233"/>
            <a:ext cx="20065999" cy="13377332"/>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685800"/>
          </a:xfrm>
          <a:prstGeom prst="rect">
            <a:avLst/>
          </a:prstGeom>
        </p:spPr>
        <p:txBody>
          <a:bodyPr>
            <a:spAutoFit/>
          </a:bodyPr>
          <a:lstStyle>
            <a:lvl1pPr marL="0" indent="0" algn="ctr">
              <a:spcBef>
                <a:spcPts val="0"/>
              </a:spcBef>
              <a:buSzTx/>
              <a:buNone/>
              <a:defRPr sz="3800" i="1"/>
            </a:lvl1pPr>
          </a:lstStyle>
          <a:p>
            <a:r>
              <a:t>–Johnny Appleseed</a:t>
            </a:r>
          </a:p>
        </p:txBody>
      </p:sp>
      <p:sp>
        <p:nvSpPr>
          <p:cNvPr id="94" name="“Type a quote here.”"/>
          <p:cNvSpPr txBox="1">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j-lt"/>
          <a:ea typeface="+mj-ea"/>
          <a:cs typeface="+mj-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t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19" name="mall-02-small.jpg" descr="mall-02-small.jpg"/>
          <p:cNvPicPr>
            <a:picLocks noChangeAspect="1"/>
          </p:cNvPicPr>
          <p:nvPr/>
        </p:nvPicPr>
        <p:blipFill>
          <a:blip r:embed="rId6">
            <a:alphaModFix amt="64546"/>
          </a:blip>
          <a:srcRect b="15842"/>
          <a:stretch>
            <a:fillRect/>
          </a:stretch>
        </p:blipFill>
        <p:spPr>
          <a:xfrm>
            <a:off x="0" y="-23577"/>
            <a:ext cx="24455968" cy="13763154"/>
          </a:xfrm>
          <a:prstGeom prst="rect">
            <a:avLst/>
          </a:prstGeom>
          <a:ln w="12700">
            <a:miter lim="400000"/>
          </a:ln>
        </p:spPr>
      </p:pic>
      <p:sp>
        <p:nvSpPr>
          <p:cNvPr id="120" name="Welcome New Comets"/>
          <p:cNvSpPr txBox="1"/>
          <p:nvPr/>
        </p:nvSpPr>
        <p:spPr>
          <a:xfrm>
            <a:off x="482726" y="2249652"/>
            <a:ext cx="16177281" cy="369036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lnSpc>
                <a:spcPct val="60000"/>
              </a:lnSpc>
              <a:defRPr sz="18000" b="1">
                <a:latin typeface="Helvetica"/>
                <a:ea typeface="Helvetica"/>
                <a:cs typeface="Helvetica"/>
                <a:sym typeface="Helvetica"/>
              </a:defRPr>
            </a:lvl1pPr>
          </a:lstStyle>
          <a:p>
            <a:pPr>
              <a:spcBef>
                <a:spcPts val="1200"/>
              </a:spcBef>
            </a:pPr>
            <a:r>
              <a:t>Welcome </a:t>
            </a:r>
            <a:endParaRPr lang="en-US"/>
          </a:p>
          <a:p>
            <a:pPr>
              <a:spcBef>
                <a:spcPts val="1200"/>
              </a:spcBef>
            </a:pPr>
            <a:r>
              <a:t>New</a:t>
            </a:r>
            <a:r>
              <a:rPr lang="en-US"/>
              <a:t> </a:t>
            </a:r>
            <a:r>
              <a:t>Comets</a:t>
            </a:r>
          </a:p>
        </p:txBody>
      </p:sp>
      <p:pic>
        <p:nvPicPr>
          <p:cNvPr id="121" name="UTDmono_circle_rev.png" descr="UTDmono_circle_rev.png"/>
          <p:cNvPicPr>
            <a:picLocks noChangeAspect="1"/>
          </p:cNvPicPr>
          <p:nvPr/>
        </p:nvPicPr>
        <p:blipFill>
          <a:blip r:embed="rId7"/>
          <a:stretch>
            <a:fillRect/>
          </a:stretch>
        </p:blipFill>
        <p:spPr>
          <a:xfrm>
            <a:off x="21603704" y="11025065"/>
            <a:ext cx="2605364" cy="2600848"/>
          </a:xfrm>
          <a:prstGeom prst="rect">
            <a:avLst/>
          </a:prstGeom>
          <a:ln w="12700">
            <a:miter lim="400000"/>
          </a:ln>
          <a:effectLst>
            <a:outerShdw blurRad="241300" dir="5400000" rotWithShape="0">
              <a:srgbClr val="000000">
                <a:alpha val="24937"/>
              </a:srgbClr>
            </a:outerShdw>
          </a:effectLst>
        </p:spPr>
      </p:pic>
      <p:sp>
        <p:nvSpPr>
          <p:cNvPr id="122" name="ORIENTATION 2019"/>
          <p:cNvSpPr txBox="1"/>
          <p:nvPr/>
        </p:nvSpPr>
        <p:spPr>
          <a:xfrm>
            <a:off x="482726" y="483543"/>
            <a:ext cx="7284045" cy="10395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110000"/>
              </a:lnSpc>
              <a:defRPr sz="6000">
                <a:latin typeface="Helvetica"/>
                <a:ea typeface="Helvetica"/>
                <a:cs typeface="Helvetica"/>
                <a:sym typeface="Helvetica"/>
              </a:defRPr>
            </a:lvl1pPr>
          </a:lstStyle>
          <a:p>
            <a:r>
              <a:rPr dirty="0"/>
              <a:t>ORIENTATION 20</a:t>
            </a:r>
            <a:r>
              <a:rPr lang="en-US" dirty="0"/>
              <a:t>21</a:t>
            </a:r>
            <a:endParaRPr dirty="0"/>
          </a:p>
        </p:txBody>
      </p:sp>
      <p:pic>
        <p:nvPicPr>
          <p:cNvPr id="4" name="Picture 3">
            <a:extLst>
              <a:ext uri="{FF2B5EF4-FFF2-40B4-BE49-F238E27FC236}">
                <a16:creationId xmlns:a16="http://schemas.microsoft.com/office/drawing/2014/main" id="{AB364D5D-63EC-4E4E-8FAB-607CCC9E2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28973" y="483543"/>
            <a:ext cx="5486400" cy="5486400"/>
          </a:xfrm>
          <a:prstGeom prst="rect">
            <a:avLst/>
          </a:prstGeom>
        </p:spPr>
      </p:pic>
      <p:pic>
        <p:nvPicPr>
          <p:cNvPr id="17" name="Audio 16">
            <a:hlinkClick r:id="" action="ppaction://media"/>
            <a:extLst>
              <a:ext uri="{FF2B5EF4-FFF2-40B4-BE49-F238E27FC236}">
                <a16:creationId xmlns:a16="http://schemas.microsoft.com/office/drawing/2014/main" id="{F4A67E11-8561-D240-A509-112A84CA529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3418800" y="12750800"/>
            <a:ext cx="812800" cy="812800"/>
          </a:xfrm>
          <a:prstGeom prst="rect">
            <a:avLst/>
          </a:prstGeom>
        </p:spPr>
      </p:pic>
    </p:spTree>
    <p:custDataLst>
      <p:tags r:id="rId1"/>
    </p:custDataLst>
  </p:cSld>
  <p:clrMapOvr>
    <a:masterClrMapping/>
  </p:clrMapOvr>
  <p:transition spd="med" advTm="8946"/>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20"/>
                                        </p:tgtEl>
                                        <p:attrNameLst>
                                          <p:attrName>style.visibility</p:attrName>
                                        </p:attrNameLst>
                                      </p:cBhvr>
                                      <p:to>
                                        <p:strVal val="visible"/>
                                      </p:to>
                                    </p:set>
                                    <p:animEffect transition="in" filter="dissolve">
                                      <p:cBhvr>
                                        <p:cTn id="10" dur="1250"/>
                                        <p:tgtEl>
                                          <p:spTgt spid="120"/>
                                        </p:tgtEl>
                                      </p:cBhvr>
                                    </p:animEffect>
                                  </p:childTnLst>
                                </p:cTn>
                              </p:par>
                            </p:childTnLst>
                          </p:cTn>
                        </p:par>
                        <p:par>
                          <p:cTn id="11" fill="hold">
                            <p:stCondLst>
                              <p:cond delay="1250"/>
                            </p:stCondLst>
                            <p:childTnLst>
                              <p:par>
                                <p:cTn id="12" presetID="9" presetClass="entr" fill="hold" grpId="0" nodeType="afterEffect">
                                  <p:stCondLst>
                                    <p:cond delay="300"/>
                                  </p:stCondLst>
                                  <p:iterate>
                                    <p:tmAbs val="0"/>
                                  </p:iterate>
                                  <p:childTnLst>
                                    <p:set>
                                      <p:cBhvr>
                                        <p:cTn id="13" fill="hold"/>
                                        <p:tgtEl>
                                          <p:spTgt spid="122"/>
                                        </p:tgtEl>
                                        <p:attrNameLst>
                                          <p:attrName>style.visibility</p:attrName>
                                        </p:attrNameLst>
                                      </p:cBhvr>
                                      <p:to>
                                        <p:strVal val="visible"/>
                                      </p:to>
                                    </p:set>
                                    <p:animEffect transition="in" filter="dissolve">
                                      <p:cBhvr>
                                        <p:cTn id="14" dur="800"/>
                                        <p:tgtEl>
                                          <p:spTgt spid="122"/>
                                        </p:tgtEl>
                                      </p:cBhvr>
                                    </p:animEffect>
                                  </p:childTnLst>
                                </p:cTn>
                              </p:par>
                            </p:childTnLst>
                          </p:cTn>
                        </p:par>
                        <p:par>
                          <p:cTn id="15" fill="hold">
                            <p:stCondLst>
                              <p:cond delay="2350"/>
                            </p:stCondLst>
                            <p:childTnLst>
                              <p:par>
                                <p:cTn id="16" presetID="9" presetClass="entr" fill="hold" grpId="0" nodeType="afterEffect">
                                  <p:stCondLst>
                                    <p:cond delay="0"/>
                                  </p:stCondLst>
                                  <p:iterate>
                                    <p:tmAbs val="0"/>
                                  </p:iterate>
                                  <p:childTnLst>
                                    <p:set>
                                      <p:cBhvr>
                                        <p:cTn id="17" fill="hold"/>
                                        <p:tgtEl>
                                          <p:spTgt spid="121"/>
                                        </p:tgtEl>
                                        <p:attrNameLst>
                                          <p:attrName>style.visibility</p:attrName>
                                        </p:attrNameLst>
                                      </p:cBhvr>
                                      <p:to>
                                        <p:strVal val="visible"/>
                                      </p:to>
                                    </p:set>
                                    <p:animEffect transition="in" filter="dissolve">
                                      <p:cBhvr>
                                        <p:cTn id="18" dur="800"/>
                                        <p:tgtEl>
                                          <p:spTgt spid="1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20" grpId="0" animBg="1" advAuto="0"/>
      <p:bldP spid="121" grpId="0" animBg="1" advAuto="0"/>
      <p:bldP spid="122"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211" name="utdallas_95262952.jpg" descr="utdallas_95262952.jpg"/>
          <p:cNvPicPr>
            <a:picLocks noChangeAspect="1"/>
          </p:cNvPicPr>
          <p:nvPr/>
        </p:nvPicPr>
        <p:blipFill>
          <a:blip r:embed="rId5">
            <a:alphaModFix amt="70416"/>
          </a:blip>
          <a:stretch>
            <a:fillRect/>
          </a:stretch>
        </p:blipFill>
        <p:spPr>
          <a:xfrm>
            <a:off x="1" y="0"/>
            <a:ext cx="24384000" cy="13716000"/>
          </a:xfrm>
          <a:prstGeom prst="rect">
            <a:avLst/>
          </a:prstGeom>
          <a:ln w="12700">
            <a:miter lim="400000"/>
          </a:ln>
        </p:spPr>
      </p:pic>
      <p:sp>
        <p:nvSpPr>
          <p:cNvPr id="212" name="Writing Center…"/>
          <p:cNvSpPr txBox="1"/>
          <p:nvPr/>
        </p:nvSpPr>
        <p:spPr>
          <a:xfrm>
            <a:off x="962759" y="574000"/>
            <a:ext cx="10704854" cy="250324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80000"/>
              </a:lnSpc>
              <a:defRPr sz="12000" b="1">
                <a:latin typeface="Helvetica"/>
                <a:ea typeface="Helvetica"/>
                <a:cs typeface="Helvetica"/>
                <a:sym typeface="Helvetica"/>
              </a:defRPr>
            </a:pPr>
            <a:r>
              <a:t>Writing Center</a:t>
            </a:r>
          </a:p>
          <a:p>
            <a:pPr algn="l">
              <a:defRPr sz="6000">
                <a:latin typeface="Helvetica"/>
                <a:ea typeface="Helvetica"/>
                <a:cs typeface="Helvetica"/>
                <a:sym typeface="Helvetica"/>
              </a:defRPr>
            </a:pPr>
            <a:r>
              <a:rPr lang="en-US"/>
              <a:t> </a:t>
            </a:r>
            <a:r>
              <a:t>writingcenter@utdallas.edu</a:t>
            </a:r>
          </a:p>
        </p:txBody>
      </p:sp>
      <p:sp>
        <p:nvSpPr>
          <p:cNvPr id="213" name="Build skills in:…"/>
          <p:cNvSpPr txBox="1"/>
          <p:nvPr/>
        </p:nvSpPr>
        <p:spPr>
          <a:xfrm>
            <a:off x="1539410" y="8463011"/>
            <a:ext cx="13411201" cy="4257576"/>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l" defTabSz="457200">
              <a:buClr>
                <a:srgbClr val="E98300"/>
              </a:buClr>
              <a:defRPr sz="4500">
                <a:latin typeface="Helvetica"/>
                <a:ea typeface="Helvetica"/>
                <a:cs typeface="Helvetica"/>
                <a:sym typeface="Helvetica"/>
              </a:defRPr>
            </a:pPr>
            <a:r>
              <a:rPr dirty="0">
                <a:uFill>
                  <a:solidFill>
                    <a:srgbClr val="000512"/>
                  </a:solidFill>
                </a:uFill>
              </a:rPr>
              <a:t>Build skills in:</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Organizing and clarifying thoughts</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Drafting and revising</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Writing styles</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Citing (MLA, APA, Chicago)</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Personal statements</a:t>
            </a:r>
          </a:p>
        </p:txBody>
      </p:sp>
      <p:pic>
        <p:nvPicPr>
          <p:cNvPr id="214"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sp>
        <p:nvSpPr>
          <p:cNvPr id="215" name="1:1 appointments, drop-in hours and workshops available"/>
          <p:cNvSpPr txBox="1"/>
          <p:nvPr/>
        </p:nvSpPr>
        <p:spPr>
          <a:xfrm>
            <a:off x="12982661" y="11233000"/>
            <a:ext cx="11187196" cy="1487587"/>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marL="571500" indent="-571500" algn="l" defTabSz="457200">
              <a:buClr>
                <a:srgbClr val="E98300"/>
              </a:buClr>
              <a:buSzPct val="100000"/>
              <a:buChar char="‣"/>
              <a:defRPr sz="4500">
                <a:uFill>
                  <a:solidFill>
                    <a:srgbClr val="000512"/>
                  </a:solidFill>
                </a:uFill>
                <a:latin typeface="Helvetica"/>
                <a:ea typeface="Helvetica"/>
                <a:cs typeface="Helvetica"/>
                <a:sym typeface="Helvetica"/>
              </a:defRPr>
            </a:lvl1pPr>
          </a:lstStyle>
          <a:p>
            <a:r>
              <a:rPr lang="en-US" dirty="0"/>
              <a:t>1:1 appointments, drop-in hours, and workshops available</a:t>
            </a:r>
          </a:p>
        </p:txBody>
      </p:sp>
      <p:pic>
        <p:nvPicPr>
          <p:cNvPr id="2" name="Audio 1">
            <a:hlinkClick r:id="" action="ppaction://media"/>
            <a:extLst>
              <a:ext uri="{FF2B5EF4-FFF2-40B4-BE49-F238E27FC236}">
                <a16:creationId xmlns:a16="http://schemas.microsoft.com/office/drawing/2014/main" id="{A8FD2C73-FAA2-0D48-986A-E161BD595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8592">
        <p:dissolve/>
      </p:transition>
    </mc:Choice>
    <mc:Fallback xmlns="">
      <p:transition spd="slow" advTm="28592">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212"/>
                                        </p:tgtEl>
                                        <p:attrNameLst>
                                          <p:attrName>style.visibility</p:attrName>
                                        </p:attrNameLst>
                                      </p:cBhvr>
                                      <p:to>
                                        <p:strVal val="visible"/>
                                      </p:to>
                                    </p:set>
                                    <p:animEffect transition="in" filter="dissolve">
                                      <p:cBhvr>
                                        <p:cTn id="10" dur="1250"/>
                                        <p:tgtEl>
                                          <p:spTgt spid="212"/>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213"/>
                                        </p:tgtEl>
                                        <p:attrNameLst>
                                          <p:attrName>style.visibility</p:attrName>
                                        </p:attrNameLst>
                                      </p:cBhvr>
                                      <p:to>
                                        <p:strVal val="visible"/>
                                      </p:to>
                                    </p:set>
                                    <p:animEffect transition="in" filter="dissolve">
                                      <p:cBhvr>
                                        <p:cTn id="14" dur="800"/>
                                        <p:tgtEl>
                                          <p:spTgt spid="213"/>
                                        </p:tgtEl>
                                      </p:cBhvr>
                                    </p:animEffect>
                                  </p:childTnLst>
                                </p:cTn>
                              </p:par>
                            </p:childTnLst>
                          </p:cTn>
                        </p:par>
                        <p:par>
                          <p:cTn id="15" fill="hold">
                            <p:stCondLst>
                              <p:cond delay="2050"/>
                            </p:stCondLst>
                            <p:childTnLst>
                              <p:par>
                                <p:cTn id="16" presetID="9" presetClass="entr" fill="hold" grpId="0" nodeType="afterEffect">
                                  <p:stCondLst>
                                    <p:cond delay="0"/>
                                  </p:stCondLst>
                                  <p:iterate>
                                    <p:tmAbs val="0"/>
                                  </p:iterate>
                                  <p:childTnLst>
                                    <p:set>
                                      <p:cBhvr>
                                        <p:cTn id="17" fill="hold"/>
                                        <p:tgtEl>
                                          <p:spTgt spid="215"/>
                                        </p:tgtEl>
                                        <p:attrNameLst>
                                          <p:attrName>style.visibility</p:attrName>
                                        </p:attrNameLst>
                                      </p:cBhvr>
                                      <p:to>
                                        <p:strVal val="visible"/>
                                      </p:to>
                                    </p:set>
                                    <p:animEffect transition="in" filter="dissolve">
                                      <p:cBhvr>
                                        <p:cTn id="18" dur="8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12" grpId="0" animBg="1" advAuto="0"/>
      <p:bldP spid="213" grpId="0" animBg="1" advAuto="0"/>
      <p:bldP spid="215"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217" name="utdallas_22826295-small.jpg" descr="utdallas_22826295-small.jpg"/>
          <p:cNvPicPr>
            <a:picLocks noChangeAspect="1"/>
          </p:cNvPicPr>
          <p:nvPr/>
        </p:nvPicPr>
        <p:blipFill>
          <a:blip r:embed="rId5">
            <a:alphaModFix amt="60352"/>
          </a:blip>
          <a:stretch>
            <a:fillRect/>
          </a:stretch>
        </p:blipFill>
        <p:spPr>
          <a:xfrm>
            <a:off x="-61253" y="0"/>
            <a:ext cx="24506506" cy="13716000"/>
          </a:xfrm>
          <a:prstGeom prst="rect">
            <a:avLst/>
          </a:prstGeom>
          <a:ln w="12700">
            <a:miter lim="400000"/>
          </a:ln>
        </p:spPr>
      </p:pic>
      <p:sp>
        <p:nvSpPr>
          <p:cNvPr id="218" name="Summer Success Camps…"/>
          <p:cNvSpPr txBox="1"/>
          <p:nvPr/>
        </p:nvSpPr>
        <p:spPr>
          <a:xfrm>
            <a:off x="1023620" y="661368"/>
            <a:ext cx="18917038" cy="250324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80000"/>
              </a:lnSpc>
              <a:defRPr sz="12000" b="1">
                <a:latin typeface="Helvetica"/>
                <a:ea typeface="Helvetica"/>
                <a:cs typeface="Helvetica"/>
                <a:sym typeface="Helvetica"/>
              </a:defRPr>
            </a:pPr>
            <a:r>
              <a:t>Success </a:t>
            </a:r>
            <a:r>
              <a:rPr lang="en-US"/>
              <a:t>Workshops</a:t>
            </a:r>
            <a:endParaRPr/>
          </a:p>
          <a:p>
            <a:pPr algn="l">
              <a:defRPr sz="6000">
                <a:latin typeface="Helvetica"/>
                <a:ea typeface="Helvetica"/>
                <a:cs typeface="Helvetica"/>
                <a:sym typeface="Helvetica"/>
              </a:defRPr>
            </a:pPr>
            <a:r>
              <a:rPr lang="en-US"/>
              <a:t> </a:t>
            </a:r>
            <a:r>
              <a:rPr lang="en-US">
                <a:ea typeface="+mj-lt"/>
                <a:cs typeface="+mj-lt"/>
              </a:rPr>
              <a:t>https://studentsuccess.utdallas.edu/workshops-camps/</a:t>
            </a:r>
            <a:endParaRPr/>
          </a:p>
        </p:txBody>
      </p:sp>
      <p:pic>
        <p:nvPicPr>
          <p:cNvPr id="219"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grpSp>
        <p:nvGrpSpPr>
          <p:cNvPr id="222" name="Group"/>
          <p:cNvGrpSpPr/>
          <p:nvPr/>
        </p:nvGrpSpPr>
        <p:grpSpPr>
          <a:xfrm>
            <a:off x="676099" y="6798107"/>
            <a:ext cx="10592198" cy="2853582"/>
            <a:chOff x="0" y="0"/>
            <a:chExt cx="10592196" cy="2853580"/>
          </a:xfrm>
        </p:grpSpPr>
        <p:sp>
          <p:nvSpPr>
            <p:cNvPr id="220" name="Rounded Rectangle"/>
            <p:cNvSpPr/>
            <p:nvPr/>
          </p:nvSpPr>
          <p:spPr>
            <a:xfrm>
              <a:off x="0" y="0"/>
              <a:ext cx="10592197" cy="2853581"/>
            </a:xfrm>
            <a:prstGeom prst="roundRect">
              <a:avLst>
                <a:gd name="adj" fmla="val 25368"/>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221" name="Organic Chemistry…"/>
            <p:cNvSpPr txBox="1"/>
            <p:nvPr/>
          </p:nvSpPr>
          <p:spPr>
            <a:xfrm>
              <a:off x="521146" y="690190"/>
              <a:ext cx="9549905" cy="1473201"/>
            </a:xfrm>
            <a:prstGeom prst="rect">
              <a:avLst/>
            </a:prstGeom>
            <a:noFill/>
            <a:ln w="12700" cap="flat">
              <a:noFill/>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algn="l" defTabSz="457200">
                <a:buClr>
                  <a:srgbClr val="E98300"/>
                </a:buClr>
                <a:defRPr sz="4500" b="1">
                  <a:latin typeface="Helvetica"/>
                  <a:ea typeface="Helvetica"/>
                  <a:cs typeface="Helvetica"/>
                  <a:sym typeface="Helvetica"/>
                </a:defRPr>
              </a:pPr>
              <a:r>
                <a:rPr dirty="0">
                  <a:uFill>
                    <a:solidFill>
                      <a:srgbClr val="000512"/>
                    </a:solidFill>
                  </a:uFill>
                </a:rPr>
                <a:t>Organic Chemistry</a:t>
              </a:r>
            </a:p>
            <a:p>
              <a:pPr algn="l" defTabSz="457200">
                <a:buClr>
                  <a:srgbClr val="E98300"/>
                </a:buClr>
                <a:defRPr sz="4500">
                  <a:latin typeface="Helvetica"/>
                  <a:ea typeface="Helvetica"/>
                  <a:cs typeface="Helvetica"/>
                  <a:sym typeface="Helvetica"/>
                </a:defRPr>
              </a:pPr>
              <a:r>
                <a:rPr dirty="0">
                  <a:uFill>
                    <a:solidFill>
                      <a:srgbClr val="000512"/>
                    </a:solidFill>
                  </a:uFill>
                </a:rPr>
                <a:t>For students entering CHEM 2323</a:t>
              </a:r>
            </a:p>
          </p:txBody>
        </p:sp>
      </p:grpSp>
      <p:grpSp>
        <p:nvGrpSpPr>
          <p:cNvPr id="225" name="Group"/>
          <p:cNvGrpSpPr/>
          <p:nvPr/>
        </p:nvGrpSpPr>
        <p:grpSpPr>
          <a:xfrm>
            <a:off x="673160" y="3713445"/>
            <a:ext cx="10275096" cy="2853583"/>
            <a:chOff x="0" y="0"/>
            <a:chExt cx="10275094" cy="2853581"/>
          </a:xfrm>
        </p:grpSpPr>
        <p:sp>
          <p:nvSpPr>
            <p:cNvPr id="223" name="Rounded Rectangle"/>
            <p:cNvSpPr/>
            <p:nvPr/>
          </p:nvSpPr>
          <p:spPr>
            <a:xfrm>
              <a:off x="0" y="0"/>
              <a:ext cx="10275094" cy="2853581"/>
            </a:xfrm>
            <a:prstGeom prst="roundRect">
              <a:avLst>
                <a:gd name="adj" fmla="val 25368"/>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224" name="General Chemistry…"/>
            <p:cNvSpPr txBox="1"/>
            <p:nvPr/>
          </p:nvSpPr>
          <p:spPr>
            <a:xfrm>
              <a:off x="540178" y="690190"/>
              <a:ext cx="9549905" cy="1473201"/>
            </a:xfrm>
            <a:prstGeom prst="rect">
              <a:avLst/>
            </a:prstGeom>
            <a:noFill/>
            <a:ln w="12700" cap="flat">
              <a:noFill/>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algn="l" defTabSz="457200">
                <a:buClr>
                  <a:srgbClr val="E98300"/>
                </a:buClr>
                <a:defRPr sz="4500" b="1">
                  <a:latin typeface="Helvetica"/>
                  <a:ea typeface="Helvetica"/>
                  <a:cs typeface="Helvetica"/>
                  <a:sym typeface="Helvetica"/>
                </a:defRPr>
              </a:pPr>
              <a:r>
                <a:rPr dirty="0">
                  <a:uFill>
                    <a:solidFill>
                      <a:srgbClr val="000512"/>
                    </a:solidFill>
                  </a:uFill>
                </a:rPr>
                <a:t>General Chemistry</a:t>
              </a:r>
            </a:p>
            <a:p>
              <a:pPr algn="l" defTabSz="457200">
                <a:buClr>
                  <a:srgbClr val="E98300"/>
                </a:buClr>
                <a:defRPr sz="4500">
                  <a:latin typeface="Helvetica"/>
                  <a:ea typeface="Helvetica"/>
                  <a:cs typeface="Helvetica"/>
                  <a:sym typeface="Helvetica"/>
                </a:defRPr>
              </a:pPr>
              <a:r>
                <a:rPr dirty="0">
                  <a:uFill>
                    <a:solidFill>
                      <a:srgbClr val="000512"/>
                    </a:solidFill>
                  </a:uFill>
                </a:rPr>
                <a:t>For students entering CHEM 1311</a:t>
              </a:r>
            </a:p>
          </p:txBody>
        </p:sp>
      </p:grpSp>
      <p:grpSp>
        <p:nvGrpSpPr>
          <p:cNvPr id="228" name="Group"/>
          <p:cNvGrpSpPr/>
          <p:nvPr/>
        </p:nvGrpSpPr>
        <p:grpSpPr>
          <a:xfrm>
            <a:off x="11478284" y="3616581"/>
            <a:ext cx="12251929" cy="2853582"/>
            <a:chOff x="0" y="0"/>
            <a:chExt cx="12251928" cy="2853580"/>
          </a:xfrm>
        </p:grpSpPr>
        <p:sp>
          <p:nvSpPr>
            <p:cNvPr id="226" name="Rounded Rectangle"/>
            <p:cNvSpPr/>
            <p:nvPr/>
          </p:nvSpPr>
          <p:spPr>
            <a:xfrm>
              <a:off x="0" y="0"/>
              <a:ext cx="12251929" cy="2853581"/>
            </a:xfrm>
            <a:prstGeom prst="roundRect">
              <a:avLst>
                <a:gd name="adj" fmla="val 25368"/>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227" name="Pre-Calculus…"/>
            <p:cNvSpPr txBox="1"/>
            <p:nvPr/>
          </p:nvSpPr>
          <p:spPr>
            <a:xfrm>
              <a:off x="533846" y="690190"/>
              <a:ext cx="11184236" cy="14732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algn="l" defTabSz="457200">
                <a:buClr>
                  <a:srgbClr val="E98300"/>
                </a:buClr>
                <a:defRPr sz="4500" b="1">
                  <a:latin typeface="Helvetica"/>
                  <a:ea typeface="Helvetica"/>
                  <a:cs typeface="Helvetica"/>
                  <a:sym typeface="Helvetica"/>
                </a:defRPr>
              </a:pPr>
              <a:r>
                <a:rPr dirty="0">
                  <a:uFill>
                    <a:solidFill>
                      <a:srgbClr val="000512"/>
                    </a:solidFill>
                  </a:uFill>
                </a:rPr>
                <a:t>Calculus</a:t>
              </a:r>
            </a:p>
            <a:p>
              <a:pPr algn="l" defTabSz="457200">
                <a:buClr>
                  <a:srgbClr val="E98300"/>
                </a:buClr>
                <a:defRPr sz="4500">
                  <a:latin typeface="Helvetica"/>
                  <a:ea typeface="Helvetica"/>
                  <a:cs typeface="Helvetica"/>
                  <a:sym typeface="Helvetica"/>
                </a:defRPr>
              </a:pPr>
              <a:r>
                <a:rPr dirty="0">
                  <a:uFill>
                    <a:solidFill>
                      <a:srgbClr val="000512"/>
                    </a:solidFill>
                  </a:uFill>
                </a:rPr>
                <a:t>For students entering </a:t>
              </a:r>
              <a:r>
                <a:rPr lang="en-US" dirty="0">
                  <a:uFill>
                    <a:solidFill>
                      <a:srgbClr val="000512"/>
                    </a:solidFill>
                  </a:uFill>
                </a:rPr>
                <a:t>Calculus I</a:t>
              </a:r>
              <a:endParaRPr dirty="0">
                <a:uFill>
                  <a:solidFill>
                    <a:srgbClr val="000512"/>
                  </a:solidFill>
                </a:uFill>
              </a:endParaRPr>
            </a:p>
          </p:txBody>
        </p:sp>
      </p:grpSp>
      <p:grpSp>
        <p:nvGrpSpPr>
          <p:cNvPr id="231" name="Group"/>
          <p:cNvGrpSpPr/>
          <p:nvPr/>
        </p:nvGrpSpPr>
        <p:grpSpPr>
          <a:xfrm>
            <a:off x="8726741" y="9979399"/>
            <a:ext cx="5288263" cy="2306507"/>
            <a:chOff x="0" y="0"/>
            <a:chExt cx="5405493" cy="2853581"/>
          </a:xfrm>
        </p:grpSpPr>
        <p:sp>
          <p:nvSpPr>
            <p:cNvPr id="229" name="Rounded Rectangle"/>
            <p:cNvSpPr/>
            <p:nvPr/>
          </p:nvSpPr>
          <p:spPr>
            <a:xfrm>
              <a:off x="0" y="0"/>
              <a:ext cx="5405493" cy="2853581"/>
            </a:xfrm>
            <a:prstGeom prst="roundRect">
              <a:avLst>
                <a:gd name="adj" fmla="val 25368"/>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230" name="College 101…"/>
            <p:cNvSpPr txBox="1"/>
            <p:nvPr/>
          </p:nvSpPr>
          <p:spPr>
            <a:xfrm>
              <a:off x="516064" y="506579"/>
              <a:ext cx="4373365" cy="184042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algn="l" defTabSz="457200">
                <a:buClr>
                  <a:srgbClr val="E98300"/>
                </a:buClr>
                <a:defRPr sz="4500" b="1">
                  <a:latin typeface="Helvetica"/>
                  <a:ea typeface="Helvetica"/>
                  <a:cs typeface="Helvetica"/>
                  <a:sym typeface="Helvetica"/>
                </a:defRPr>
              </a:pPr>
              <a:r>
                <a:rPr dirty="0">
                  <a:uFill>
                    <a:solidFill>
                      <a:srgbClr val="000512"/>
                    </a:solidFill>
                  </a:uFill>
                </a:rPr>
                <a:t>College 101</a:t>
              </a:r>
            </a:p>
            <a:p>
              <a:pPr algn="l" defTabSz="457200">
                <a:buClr>
                  <a:srgbClr val="E98300"/>
                </a:buClr>
                <a:defRPr sz="4500">
                  <a:latin typeface="Helvetica"/>
                  <a:ea typeface="Helvetica"/>
                  <a:cs typeface="Helvetica"/>
                  <a:sym typeface="Helvetica"/>
                </a:defRPr>
              </a:pPr>
              <a:r>
                <a:rPr dirty="0">
                  <a:uFill>
                    <a:solidFill>
                      <a:srgbClr val="000512"/>
                    </a:solidFill>
                  </a:uFill>
                </a:rPr>
                <a:t>For all students</a:t>
              </a:r>
            </a:p>
          </p:txBody>
        </p:sp>
      </p:grpSp>
      <p:sp>
        <p:nvSpPr>
          <p:cNvPr id="232" name="Registration opens June 1"/>
          <p:cNvSpPr txBox="1"/>
          <p:nvPr/>
        </p:nvSpPr>
        <p:spPr>
          <a:xfrm>
            <a:off x="6692907" y="12328345"/>
            <a:ext cx="8955978" cy="1025922"/>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defRPr sz="6000">
                <a:latin typeface="Helvetica"/>
                <a:ea typeface="Helvetica"/>
                <a:cs typeface="Helvetica"/>
                <a:sym typeface="Helvetica"/>
              </a:defRPr>
            </a:lvl1pPr>
          </a:lstStyle>
          <a:p>
            <a:r>
              <a:rPr dirty="0"/>
              <a:t>Registration opens </a:t>
            </a:r>
            <a:r>
              <a:rPr lang="en-US" dirty="0"/>
              <a:t>July</a:t>
            </a:r>
            <a:r>
              <a:rPr dirty="0"/>
              <a:t> 1</a:t>
            </a:r>
          </a:p>
        </p:txBody>
      </p:sp>
      <p:grpSp>
        <p:nvGrpSpPr>
          <p:cNvPr id="2" name="Group">
            <a:extLst>
              <a:ext uri="{FF2B5EF4-FFF2-40B4-BE49-F238E27FC236}">
                <a16:creationId xmlns:a16="http://schemas.microsoft.com/office/drawing/2014/main" id="{DF2FC436-5E68-499F-8791-76D9ED1DE0FA}"/>
              </a:ext>
            </a:extLst>
          </p:cNvPr>
          <p:cNvGrpSpPr/>
          <p:nvPr/>
        </p:nvGrpSpPr>
        <p:grpSpPr>
          <a:xfrm>
            <a:off x="11580448" y="6795525"/>
            <a:ext cx="12174814" cy="2853583"/>
            <a:chOff x="0" y="0"/>
            <a:chExt cx="10592197" cy="2853581"/>
          </a:xfrm>
        </p:grpSpPr>
        <p:sp>
          <p:nvSpPr>
            <p:cNvPr id="19" name="Rounded Rectangle">
              <a:extLst>
                <a:ext uri="{FF2B5EF4-FFF2-40B4-BE49-F238E27FC236}">
                  <a16:creationId xmlns:a16="http://schemas.microsoft.com/office/drawing/2014/main" id="{BD15E9AB-F750-42F5-A7EA-030F7A6B38F8}"/>
                </a:ext>
              </a:extLst>
            </p:cNvPr>
            <p:cNvSpPr/>
            <p:nvPr/>
          </p:nvSpPr>
          <p:spPr>
            <a:xfrm>
              <a:off x="0" y="0"/>
              <a:ext cx="10592197" cy="2853581"/>
            </a:xfrm>
            <a:prstGeom prst="roundRect">
              <a:avLst>
                <a:gd name="adj" fmla="val 25368"/>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20" name="Organic Chemistry…">
              <a:extLst>
                <a:ext uri="{FF2B5EF4-FFF2-40B4-BE49-F238E27FC236}">
                  <a16:creationId xmlns:a16="http://schemas.microsoft.com/office/drawing/2014/main" id="{DC50DE4E-0F1C-408A-8170-F55E87C55CAB}"/>
                </a:ext>
              </a:extLst>
            </p:cNvPr>
            <p:cNvSpPr txBox="1"/>
            <p:nvPr/>
          </p:nvSpPr>
          <p:spPr>
            <a:xfrm>
              <a:off x="521146" y="690190"/>
              <a:ext cx="9549905" cy="1473201"/>
            </a:xfrm>
            <a:prstGeom prst="rect">
              <a:avLst/>
            </a:prstGeom>
            <a:noFill/>
            <a:ln w="12700" cap="flat">
              <a:noFill/>
              <a:miter lim="400000"/>
            </a:ln>
            <a:effectLst>
              <a:outerShdw blurRad="241300" dir="5400000" rotWithShape="0">
                <a:srgbClr val="000000">
                  <a:alpha val="2493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buClr>
                  <a:srgbClr val="E98300"/>
                </a:buClr>
                <a:defRPr sz="4500" b="1">
                  <a:latin typeface="Helvetica"/>
                  <a:ea typeface="Helvetica"/>
                  <a:cs typeface="Helvetica"/>
                  <a:sym typeface="Helvetica"/>
                </a:defRPr>
              </a:pPr>
              <a:r>
                <a:rPr lang="en-US" dirty="0">
                  <a:uFill>
                    <a:solidFill>
                      <a:srgbClr val="000512"/>
                    </a:solidFill>
                  </a:uFill>
                </a:rPr>
                <a:t>Physics</a:t>
              </a:r>
              <a:endParaRPr dirty="0">
                <a:uFill>
                  <a:solidFill>
                    <a:srgbClr val="000512"/>
                  </a:solidFill>
                </a:uFill>
              </a:endParaRPr>
            </a:p>
            <a:p>
              <a:pPr algn="l" defTabSz="457200">
                <a:buClr>
                  <a:srgbClr val="E98300"/>
                </a:buClr>
                <a:defRPr sz="4500">
                  <a:latin typeface="Helvetica"/>
                  <a:ea typeface="Helvetica"/>
                  <a:cs typeface="Helvetica"/>
                  <a:sym typeface="Helvetica"/>
                </a:defRPr>
              </a:pPr>
              <a:r>
                <a:rPr dirty="0">
                  <a:uFill>
                    <a:solidFill>
                      <a:srgbClr val="000512"/>
                    </a:solidFill>
                  </a:uFill>
                </a:rPr>
                <a:t>For students entering </a:t>
              </a:r>
              <a:r>
                <a:rPr lang="en-US" dirty="0">
                  <a:uFill>
                    <a:solidFill>
                      <a:srgbClr val="000512"/>
                    </a:solidFill>
                  </a:uFill>
                </a:rPr>
                <a:t>Physics I</a:t>
              </a:r>
              <a:endParaRPr dirty="0">
                <a:uFill>
                  <a:solidFill>
                    <a:srgbClr val="000512"/>
                  </a:solidFill>
                </a:uFill>
              </a:endParaRPr>
            </a:p>
          </p:txBody>
        </p:sp>
      </p:grpSp>
      <p:pic>
        <p:nvPicPr>
          <p:cNvPr id="6" name="Audio 5">
            <a:hlinkClick r:id="" action="ppaction://media"/>
            <a:extLst>
              <a:ext uri="{FF2B5EF4-FFF2-40B4-BE49-F238E27FC236}">
                <a16:creationId xmlns:a16="http://schemas.microsoft.com/office/drawing/2014/main" id="{C60CF6F5-D3FF-464E-8995-C177BCE237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2324">
        <p:dissolve/>
      </p:transition>
    </mc:Choice>
    <mc:Fallback xmlns="">
      <p:transition spd="slow" advTm="22324">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218"/>
                                        </p:tgtEl>
                                        <p:attrNameLst>
                                          <p:attrName>style.visibility</p:attrName>
                                        </p:attrNameLst>
                                      </p:cBhvr>
                                      <p:to>
                                        <p:strVal val="visible"/>
                                      </p:to>
                                    </p:set>
                                    <p:animEffect transition="in" filter="dissolve">
                                      <p:cBhvr>
                                        <p:cTn id="10" dur="1250"/>
                                        <p:tgtEl>
                                          <p:spTgt spid="218"/>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225"/>
                                        </p:tgtEl>
                                        <p:attrNameLst>
                                          <p:attrName>style.visibility</p:attrName>
                                        </p:attrNameLst>
                                      </p:cBhvr>
                                      <p:to>
                                        <p:strVal val="visible"/>
                                      </p:to>
                                    </p:set>
                                    <p:animEffect transition="in" filter="dissolve">
                                      <p:cBhvr>
                                        <p:cTn id="14" dur="800"/>
                                        <p:tgtEl>
                                          <p:spTgt spid="225"/>
                                        </p:tgtEl>
                                      </p:cBhvr>
                                    </p:animEffect>
                                  </p:childTnLst>
                                </p:cTn>
                              </p:par>
                            </p:childTnLst>
                          </p:cTn>
                        </p:par>
                        <p:par>
                          <p:cTn id="15" fill="hold">
                            <p:stCondLst>
                              <p:cond delay="2050"/>
                            </p:stCondLst>
                            <p:childTnLst>
                              <p:par>
                                <p:cTn id="16" presetID="9" presetClass="entr" fill="hold" grpId="0" nodeType="afterEffect">
                                  <p:stCondLst>
                                    <p:cond delay="0"/>
                                  </p:stCondLst>
                                  <p:iterate>
                                    <p:tmAbs val="0"/>
                                  </p:iterate>
                                  <p:childTnLst>
                                    <p:set>
                                      <p:cBhvr>
                                        <p:cTn id="17" fill="hold"/>
                                        <p:tgtEl>
                                          <p:spTgt spid="228"/>
                                        </p:tgtEl>
                                        <p:attrNameLst>
                                          <p:attrName>style.visibility</p:attrName>
                                        </p:attrNameLst>
                                      </p:cBhvr>
                                      <p:to>
                                        <p:strVal val="visible"/>
                                      </p:to>
                                    </p:set>
                                    <p:animEffect transition="in" filter="dissolve">
                                      <p:cBhvr>
                                        <p:cTn id="18" dur="800"/>
                                        <p:tgtEl>
                                          <p:spTgt spid="228"/>
                                        </p:tgtEl>
                                      </p:cBhvr>
                                    </p:animEffect>
                                  </p:childTnLst>
                                </p:cTn>
                              </p:par>
                            </p:childTnLst>
                          </p:cTn>
                        </p:par>
                        <p:par>
                          <p:cTn id="19" fill="hold">
                            <p:stCondLst>
                              <p:cond delay="2850"/>
                            </p:stCondLst>
                            <p:childTnLst>
                              <p:par>
                                <p:cTn id="20" presetID="9" presetClass="entr" fill="hold" grpId="0" nodeType="afterEffect">
                                  <p:stCondLst>
                                    <p:cond delay="0"/>
                                  </p:stCondLst>
                                  <p:iterate>
                                    <p:tmAbs val="0"/>
                                  </p:iterate>
                                  <p:childTnLst>
                                    <p:set>
                                      <p:cBhvr>
                                        <p:cTn id="21" fill="hold"/>
                                        <p:tgtEl>
                                          <p:spTgt spid="222"/>
                                        </p:tgtEl>
                                        <p:attrNameLst>
                                          <p:attrName>style.visibility</p:attrName>
                                        </p:attrNameLst>
                                      </p:cBhvr>
                                      <p:to>
                                        <p:strVal val="visible"/>
                                      </p:to>
                                    </p:set>
                                    <p:animEffect transition="in" filter="dissolve">
                                      <p:cBhvr>
                                        <p:cTn id="22" dur="800"/>
                                        <p:tgtEl>
                                          <p:spTgt spid="222"/>
                                        </p:tgtEl>
                                      </p:cBhvr>
                                    </p:animEffect>
                                  </p:childTnLst>
                                </p:cTn>
                              </p:par>
                            </p:childTnLst>
                          </p:cTn>
                        </p:par>
                        <p:par>
                          <p:cTn id="23" fill="hold">
                            <p:stCondLst>
                              <p:cond delay="3650"/>
                            </p:stCondLst>
                            <p:childTnLst>
                              <p:par>
                                <p:cTn id="24" presetID="9" presetClass="entr" fill="hold" grpId="0" nodeType="afterEffect">
                                  <p:stCondLst>
                                    <p:cond delay="0"/>
                                  </p:stCondLst>
                                  <p:iterate>
                                    <p:tmAbs val="0"/>
                                  </p:iterate>
                                  <p:childTnLst>
                                    <p:set>
                                      <p:cBhvr>
                                        <p:cTn id="25" fill="hold"/>
                                        <p:tgtEl>
                                          <p:spTgt spid="231"/>
                                        </p:tgtEl>
                                        <p:attrNameLst>
                                          <p:attrName>style.visibility</p:attrName>
                                        </p:attrNameLst>
                                      </p:cBhvr>
                                      <p:to>
                                        <p:strVal val="visible"/>
                                      </p:to>
                                    </p:set>
                                    <p:animEffect transition="in" filter="dissolve">
                                      <p:cBhvr>
                                        <p:cTn id="26" dur="800"/>
                                        <p:tgtEl>
                                          <p:spTgt spid="231"/>
                                        </p:tgtEl>
                                      </p:cBhvr>
                                    </p:animEffect>
                                  </p:childTnLst>
                                </p:cTn>
                              </p:par>
                            </p:childTnLst>
                          </p:cTn>
                        </p:par>
                        <p:par>
                          <p:cTn id="27" fill="hold">
                            <p:stCondLst>
                              <p:cond delay="4450"/>
                            </p:stCondLst>
                            <p:childTnLst>
                              <p:par>
                                <p:cTn id="28" presetID="9" presetClass="entr" fill="hold" grpId="0" nodeType="afterEffect">
                                  <p:stCondLst>
                                    <p:cond delay="0"/>
                                  </p:stCondLst>
                                  <p:iterate>
                                    <p:tmAbs val="0"/>
                                  </p:iterate>
                                  <p:childTnLst>
                                    <p:set>
                                      <p:cBhvr>
                                        <p:cTn id="29" fill="hold"/>
                                        <p:tgtEl>
                                          <p:spTgt spid="232"/>
                                        </p:tgtEl>
                                        <p:attrNameLst>
                                          <p:attrName>style.visibility</p:attrName>
                                        </p:attrNameLst>
                                      </p:cBhvr>
                                      <p:to>
                                        <p:strVal val="visible"/>
                                      </p:to>
                                    </p:set>
                                    <p:animEffect transition="in" filter="dissolve">
                                      <p:cBhvr>
                                        <p:cTn id="30" dur="1250"/>
                                        <p:tgtEl>
                                          <p:spTgt spid="232"/>
                                        </p:tgtEl>
                                      </p:cBhvr>
                                    </p:animEffect>
                                  </p:childTnLst>
                                </p:cTn>
                              </p:par>
                            </p:childTnLst>
                          </p:cTn>
                        </p:par>
                        <p:par>
                          <p:cTn id="31" fill="hold">
                            <p:stCondLst>
                              <p:cond delay="5700"/>
                            </p:stCondLst>
                            <p:childTnLst>
                              <p:par>
                                <p:cTn id="32" presetID="9" presetClass="entr" fill="hold" grpId="0" nodeType="afterEffect">
                                  <p:stCondLst>
                                    <p:cond delay="0"/>
                                  </p:stCondLst>
                                  <p:iterate>
                                    <p:tmAbs val="0"/>
                                  </p:iterate>
                                  <p:childTnLst>
                                    <p:set>
                                      <p:cBhvr>
                                        <p:cTn id="33" fill="hold"/>
                                        <p:tgtEl>
                                          <p:spTgt spid="2"/>
                                        </p:tgtEl>
                                        <p:attrNameLst>
                                          <p:attrName>style.visibility</p:attrName>
                                        </p:attrNameLst>
                                      </p:cBhvr>
                                      <p:to>
                                        <p:strVal val="visible"/>
                                      </p:to>
                                    </p:set>
                                    <p:animEffect transition="in" filter="dissolve">
                                      <p:cBhvr>
                                        <p:cTn id="34" dur="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218" grpId="0" animBg="1" advAuto="0"/>
      <p:bldP spid="222" grpId="0" animBg="1" advAuto="0"/>
      <p:bldP spid="225" grpId="0" animBg="1" advAuto="0"/>
      <p:bldP spid="228" grpId="0" animBg="1" advAuto="0"/>
      <p:bldP spid="231" grpId="0" animBg="1" advAuto="0"/>
      <p:bldP spid="232" grpId="0" animBg="1" advAuto="0"/>
      <p:bldP spid="2"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245" name="utdallas_78290673-small.jpg" descr="utdallas_78290673-small.jpg"/>
          <p:cNvPicPr>
            <a:picLocks noChangeAspect="1"/>
          </p:cNvPicPr>
          <p:nvPr/>
        </p:nvPicPr>
        <p:blipFill>
          <a:blip r:embed="rId5">
            <a:alphaModFix amt="70454"/>
          </a:blip>
          <a:stretch>
            <a:fillRect/>
          </a:stretch>
        </p:blipFill>
        <p:spPr>
          <a:xfrm>
            <a:off x="0" y="0"/>
            <a:ext cx="24384000" cy="13716000"/>
          </a:xfrm>
          <a:prstGeom prst="rect">
            <a:avLst/>
          </a:prstGeom>
          <a:ln w="12700">
            <a:miter lim="400000"/>
          </a:ln>
        </p:spPr>
      </p:pic>
      <p:sp>
        <p:nvSpPr>
          <p:cNvPr id="246" name="View open house events"/>
          <p:cNvSpPr txBox="1"/>
          <p:nvPr/>
        </p:nvSpPr>
        <p:spPr>
          <a:xfrm>
            <a:off x="2939795" y="5030424"/>
            <a:ext cx="12846465" cy="1579920"/>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80000"/>
              </a:lnSpc>
              <a:defRPr sz="12000" b="1">
                <a:latin typeface="Helvetica"/>
                <a:ea typeface="Helvetica"/>
                <a:cs typeface="Helvetica"/>
                <a:sym typeface="Helvetica"/>
              </a:defRPr>
            </a:lvl1pPr>
          </a:lstStyle>
          <a:p>
            <a:r>
              <a:t>Vi</a:t>
            </a:r>
            <a:r>
              <a:rPr lang="en-US"/>
              <a:t>sit our website:</a:t>
            </a:r>
            <a:endParaRPr/>
          </a:p>
        </p:txBody>
      </p:sp>
      <p:grpSp>
        <p:nvGrpSpPr>
          <p:cNvPr id="249" name="Group"/>
          <p:cNvGrpSpPr/>
          <p:nvPr/>
        </p:nvGrpSpPr>
        <p:grpSpPr>
          <a:xfrm>
            <a:off x="6613624" y="7312110"/>
            <a:ext cx="11156752" cy="1732856"/>
            <a:chOff x="0" y="0"/>
            <a:chExt cx="11156750" cy="1732855"/>
          </a:xfrm>
        </p:grpSpPr>
        <p:sp>
          <p:nvSpPr>
            <p:cNvPr id="247" name="Rounded Rectangle"/>
            <p:cNvSpPr/>
            <p:nvPr/>
          </p:nvSpPr>
          <p:spPr>
            <a:xfrm>
              <a:off x="537665" y="0"/>
              <a:ext cx="10081420" cy="1732856"/>
            </a:xfrm>
            <a:prstGeom prst="roundRect">
              <a:avLst>
                <a:gd name="adj" fmla="val 19788"/>
              </a:avLst>
            </a:prstGeom>
            <a:blipFill rotWithShape="1">
              <a:blip r:embed="rId6">
                <a:alphaModFix amt="79627"/>
              </a:blip>
              <a:srcRect/>
              <a:tile tx="0" ty="0" sx="100000" sy="100000" flip="none" algn="tl"/>
            </a:blipFill>
            <a:ln w="12700" cap="flat">
              <a:noFill/>
              <a:miter lim="400000"/>
            </a:ln>
            <a:effectLst/>
          </p:spPr>
          <p:txBody>
            <a:bodyPr wrap="square" lIns="50800" tIns="50800" rIns="50800" bIns="50800" numCol="1" anchor="ctr">
              <a:noAutofit/>
            </a:bodyPr>
            <a:lstStyle/>
            <a:p>
              <a:pPr>
                <a:defRPr sz="3600"/>
              </a:pPr>
              <a:endParaRPr/>
            </a:p>
          </p:txBody>
        </p:sp>
        <p:sp>
          <p:nvSpPr>
            <p:cNvPr id="248" name="utdallas.edu/studentsuccess"/>
            <p:cNvSpPr txBox="1"/>
            <p:nvPr/>
          </p:nvSpPr>
          <p:spPr>
            <a:xfrm>
              <a:off x="0" y="523527"/>
              <a:ext cx="11156751" cy="685801"/>
            </a:xfrm>
            <a:prstGeom prst="rect">
              <a:avLst/>
            </a:prstGeom>
            <a:noFill/>
            <a:ln w="12700" cap="flat">
              <a:noFill/>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1371600">
                <a:buClr>
                  <a:srgbClr val="1B8B33"/>
                </a:buClr>
                <a:buFont typeface="Lucida Grande"/>
                <a:defRPr sz="4500">
                  <a:uFill>
                    <a:solidFill>
                      <a:srgbClr val="000000"/>
                    </a:solidFill>
                  </a:uFill>
                  <a:latin typeface="Helvetica"/>
                  <a:ea typeface="Helvetica"/>
                  <a:cs typeface="Helvetica"/>
                  <a:sym typeface="Helvetica"/>
                </a:defRPr>
              </a:lvl1pPr>
            </a:lstStyle>
            <a:p>
              <a:r>
                <a:t>utdallas.edu/studentsuccess</a:t>
              </a:r>
            </a:p>
          </p:txBody>
        </p:sp>
      </p:grpSp>
      <p:pic>
        <p:nvPicPr>
          <p:cNvPr id="250" name="UTDmono_circle_rev.png" descr="UTDmono_circle_rev.png"/>
          <p:cNvPicPr>
            <a:picLocks noChangeAspect="1"/>
          </p:cNvPicPr>
          <p:nvPr/>
        </p:nvPicPr>
        <p:blipFill>
          <a:blip r:embed="rId7">
            <a:alphaModFix amt="50232"/>
          </a:blip>
          <a:stretch>
            <a:fillRect/>
          </a:stretch>
        </p:blipFill>
        <p:spPr>
          <a:xfrm>
            <a:off x="23320401" y="174864"/>
            <a:ext cx="849455" cy="847983"/>
          </a:xfrm>
          <a:prstGeom prst="rect">
            <a:avLst/>
          </a:prstGeom>
          <a:ln w="12700">
            <a:miter lim="400000"/>
          </a:ln>
        </p:spPr>
      </p:pic>
      <p:pic>
        <p:nvPicPr>
          <p:cNvPr id="2" name="Audio 1">
            <a:hlinkClick r:id="" action="ppaction://media"/>
            <a:extLst>
              <a:ext uri="{FF2B5EF4-FFF2-40B4-BE49-F238E27FC236}">
                <a16:creationId xmlns:a16="http://schemas.microsoft.com/office/drawing/2014/main" id="{65392547-B3B8-BC4B-A4A5-D93C425C54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0721">
        <p:dissolve/>
      </p:transition>
    </mc:Choice>
    <mc:Fallback xmlns="">
      <p:transition spd="slow" advTm="20721">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246"/>
                                        </p:tgtEl>
                                        <p:attrNameLst>
                                          <p:attrName>style.visibility</p:attrName>
                                        </p:attrNameLst>
                                      </p:cBhvr>
                                      <p:to>
                                        <p:strVal val="visible"/>
                                      </p:to>
                                    </p:set>
                                    <p:animEffect transition="in" filter="dissolve">
                                      <p:cBhvr>
                                        <p:cTn id="10" dur="1250"/>
                                        <p:tgtEl>
                                          <p:spTgt spid="246"/>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249"/>
                                        </p:tgtEl>
                                        <p:attrNameLst>
                                          <p:attrName>style.visibility</p:attrName>
                                        </p:attrNameLst>
                                      </p:cBhvr>
                                      <p:to>
                                        <p:strVal val="visible"/>
                                      </p:to>
                                    </p:set>
                                    <p:animEffect transition="in" filter="dissolve">
                                      <p:cBhvr>
                                        <p:cTn id="14" dur="8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46" grpId="0" animBg="1" advAuto="0"/>
      <p:bldP spid="24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37" name="campus-experience-03.jpg" descr="campus-experience-03.jpg"/>
          <p:cNvPicPr>
            <a:picLocks noChangeAspect="1"/>
          </p:cNvPicPr>
          <p:nvPr/>
        </p:nvPicPr>
        <p:blipFill>
          <a:blip r:embed="rId5">
            <a:alphaModFix amt="69995"/>
          </a:blip>
          <a:srcRect l="18533" t="15158" b="15158"/>
          <a:stretch>
            <a:fillRect/>
          </a:stretch>
        </p:blipFill>
        <p:spPr>
          <a:xfrm>
            <a:off x="-31850" y="0"/>
            <a:ext cx="24447700" cy="13716000"/>
          </a:xfrm>
          <a:prstGeom prst="rect">
            <a:avLst/>
          </a:prstGeom>
          <a:ln w="12700">
            <a:miter lim="400000"/>
          </a:ln>
        </p:spPr>
      </p:pic>
      <p:sp>
        <p:nvSpPr>
          <p:cNvPr id="138" name="Student…"/>
          <p:cNvSpPr txBox="1"/>
          <p:nvPr/>
        </p:nvSpPr>
        <p:spPr>
          <a:xfrm>
            <a:off x="1064359" y="3695699"/>
            <a:ext cx="10868661" cy="6324601"/>
          </a:xfrm>
          <a:prstGeom prst="rect">
            <a:avLst/>
          </a:prstGeom>
          <a:ln w="12700">
            <a:miter lim="400000"/>
          </a:ln>
          <a:effectLst>
            <a:outerShdw blurRad="317500" dir="5400000" rotWithShape="0">
              <a:srgbClr val="000000">
                <a:alpha val="39835"/>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70000"/>
              </a:lnSpc>
              <a:defRPr sz="20000" b="1">
                <a:latin typeface="Helvetica"/>
                <a:ea typeface="Helvetica"/>
                <a:cs typeface="Helvetica"/>
                <a:sym typeface="Helvetica"/>
              </a:defRPr>
            </a:pPr>
            <a:r>
              <a:t>Student</a:t>
            </a:r>
          </a:p>
          <a:p>
            <a:pPr algn="l">
              <a:lnSpc>
                <a:spcPct val="70000"/>
              </a:lnSpc>
              <a:defRPr sz="20000" b="1">
                <a:latin typeface="Helvetica"/>
                <a:ea typeface="Helvetica"/>
                <a:cs typeface="Helvetica"/>
                <a:sym typeface="Helvetica"/>
              </a:defRPr>
            </a:pPr>
            <a:r>
              <a:t>Success</a:t>
            </a:r>
          </a:p>
        </p:txBody>
      </p:sp>
      <p:grpSp>
        <p:nvGrpSpPr>
          <p:cNvPr id="141" name="Group"/>
          <p:cNvGrpSpPr/>
          <p:nvPr/>
        </p:nvGrpSpPr>
        <p:grpSpPr>
          <a:xfrm>
            <a:off x="17169785" y="2659806"/>
            <a:ext cx="7204176" cy="2363889"/>
            <a:chOff x="-1334115" y="0"/>
            <a:chExt cx="7204175" cy="2363887"/>
          </a:xfrm>
        </p:grpSpPr>
        <p:sp>
          <p:nvSpPr>
            <p:cNvPr id="139" name="Rectangle"/>
            <p:cNvSpPr/>
            <p:nvPr/>
          </p:nvSpPr>
          <p:spPr>
            <a:xfrm>
              <a:off x="-1334115" y="0"/>
              <a:ext cx="7204175" cy="2363887"/>
            </a:xfrm>
            <a:prstGeom prst="rect">
              <a:avLst/>
            </a:prstGeom>
            <a:solidFill>
              <a:srgbClr val="C75B12"/>
            </a:solidFill>
            <a:ln w="25400" cap="flat">
              <a:solidFill>
                <a:srgbClr val="E98300"/>
              </a:solidFill>
              <a:prstDash val="solid"/>
              <a:miter lim="400000"/>
            </a:ln>
            <a:effectLst>
              <a:outerShdw blurRad="241300" dir="5400000" rotWithShape="0">
                <a:srgbClr val="000000">
                  <a:alpha val="24937"/>
                </a:srgbClr>
              </a:outerShdw>
            </a:effectLst>
          </p:spPr>
          <p:txBody>
            <a:bodyPr wrap="square" lIns="50800" tIns="50800" rIns="50800" bIns="50800" numCol="1" anchor="ctr">
              <a:noAutofit/>
            </a:bodyPr>
            <a:lstStyle/>
            <a:p>
              <a:pPr>
                <a:defRPr sz="3600"/>
              </a:pPr>
              <a:endParaRPr/>
            </a:p>
          </p:txBody>
        </p:sp>
        <p:sp>
          <p:nvSpPr>
            <p:cNvPr id="140" name="Student Success"/>
            <p:cNvSpPr txBox="1"/>
            <p:nvPr/>
          </p:nvSpPr>
          <p:spPr>
            <a:xfrm>
              <a:off x="-860796" y="750143"/>
              <a:ext cx="4879591" cy="8636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numCol="1" anchor="ctr">
              <a:spAutoFit/>
            </a:bodyPr>
            <a:lstStyle>
              <a:lvl1pPr algn="l">
                <a:defRPr>
                  <a:latin typeface="Helvetica"/>
                  <a:ea typeface="Helvetica"/>
                  <a:cs typeface="Helvetica"/>
                  <a:sym typeface="Helvetica"/>
                </a:defRPr>
              </a:lvl1pPr>
            </a:lstStyle>
            <a:p>
              <a:r>
                <a:t>Student Success</a:t>
              </a:r>
            </a:p>
          </p:txBody>
        </p:sp>
      </p:grpSp>
      <p:grpSp>
        <p:nvGrpSpPr>
          <p:cNvPr id="144" name="Group"/>
          <p:cNvGrpSpPr/>
          <p:nvPr/>
        </p:nvGrpSpPr>
        <p:grpSpPr>
          <a:xfrm>
            <a:off x="17154787" y="5676056"/>
            <a:ext cx="7204175" cy="2363888"/>
            <a:chOff x="0" y="0"/>
            <a:chExt cx="7204174" cy="2363886"/>
          </a:xfrm>
        </p:grpSpPr>
        <p:sp>
          <p:nvSpPr>
            <p:cNvPr id="142" name="Rectangle"/>
            <p:cNvSpPr/>
            <p:nvPr/>
          </p:nvSpPr>
          <p:spPr>
            <a:xfrm>
              <a:off x="0" y="0"/>
              <a:ext cx="7204175" cy="2363887"/>
            </a:xfrm>
            <a:prstGeom prst="rect">
              <a:avLst/>
            </a:prstGeom>
            <a:solidFill>
              <a:srgbClr val="C75B12">
                <a:alpha val="49756"/>
              </a:srgbClr>
            </a:solidFill>
            <a:ln w="25400" cap="flat">
              <a:solidFill>
                <a:srgbClr val="E98300">
                  <a:alpha val="49756"/>
                </a:srgbClr>
              </a:solidFill>
              <a:prstDash val="solid"/>
              <a:miter lim="400000"/>
            </a:ln>
            <a:effectLst/>
          </p:spPr>
          <p:txBody>
            <a:bodyPr wrap="square" lIns="50800" tIns="50800" rIns="50800" bIns="50800" numCol="1" anchor="ctr">
              <a:noAutofit/>
            </a:bodyPr>
            <a:lstStyle/>
            <a:p>
              <a:pPr>
                <a:defRPr sz="3600"/>
              </a:pPr>
              <a:endParaRPr/>
            </a:p>
          </p:txBody>
        </p:sp>
        <p:sp>
          <p:nvSpPr>
            <p:cNvPr id="143" name="The Campus…"/>
            <p:cNvSpPr txBox="1"/>
            <p:nvPr/>
          </p:nvSpPr>
          <p:spPr>
            <a:xfrm>
              <a:off x="473392" y="369143"/>
              <a:ext cx="3925852" cy="16256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numCol="1" anchor="ctr">
              <a:spAutoFit/>
            </a:bodyPr>
            <a:lstStyle/>
            <a:p>
              <a:pPr algn="l">
                <a:defRPr>
                  <a:latin typeface="Helvetica"/>
                  <a:ea typeface="Helvetica"/>
                  <a:cs typeface="Helvetica"/>
                  <a:sym typeface="Helvetica"/>
                </a:defRPr>
              </a:pPr>
              <a:r>
                <a:t>The Campus</a:t>
              </a:r>
            </a:p>
            <a:p>
              <a:pPr algn="l">
                <a:defRPr>
                  <a:latin typeface="Helvetica"/>
                  <a:ea typeface="Helvetica"/>
                  <a:cs typeface="Helvetica"/>
                  <a:sym typeface="Helvetica"/>
                </a:defRPr>
              </a:pPr>
              <a:r>
                <a:t>Experience</a:t>
              </a:r>
            </a:p>
          </p:txBody>
        </p:sp>
      </p:grpSp>
      <p:grpSp>
        <p:nvGrpSpPr>
          <p:cNvPr id="147" name="Group"/>
          <p:cNvGrpSpPr/>
          <p:nvPr/>
        </p:nvGrpSpPr>
        <p:grpSpPr>
          <a:xfrm>
            <a:off x="17229742" y="8692306"/>
            <a:ext cx="7204175" cy="2363888"/>
            <a:chOff x="0" y="0"/>
            <a:chExt cx="7204174" cy="2363886"/>
          </a:xfrm>
        </p:grpSpPr>
        <p:sp>
          <p:nvSpPr>
            <p:cNvPr id="145" name="Rectangle"/>
            <p:cNvSpPr/>
            <p:nvPr/>
          </p:nvSpPr>
          <p:spPr>
            <a:xfrm>
              <a:off x="0" y="0"/>
              <a:ext cx="7204175" cy="2363887"/>
            </a:xfrm>
            <a:prstGeom prst="rect">
              <a:avLst/>
            </a:prstGeom>
            <a:solidFill>
              <a:srgbClr val="C75B12">
                <a:alpha val="49756"/>
              </a:srgbClr>
            </a:solidFill>
            <a:ln w="25400" cap="flat">
              <a:solidFill>
                <a:srgbClr val="E98300">
                  <a:alpha val="49756"/>
                </a:srgbClr>
              </a:solidFill>
              <a:prstDash val="solid"/>
              <a:miter lim="400000"/>
            </a:ln>
            <a:effectLst/>
          </p:spPr>
          <p:txBody>
            <a:bodyPr wrap="square" lIns="50800" tIns="50800" rIns="50800" bIns="50800" numCol="1" anchor="ctr">
              <a:noAutofit/>
            </a:bodyPr>
            <a:lstStyle/>
            <a:p>
              <a:pPr>
                <a:defRPr sz="3600"/>
              </a:pPr>
              <a:endParaRPr/>
            </a:p>
          </p:txBody>
        </p:sp>
        <p:sp>
          <p:nvSpPr>
            <p:cNvPr id="146" name="UT Dallas at…"/>
            <p:cNvSpPr txBox="1"/>
            <p:nvPr/>
          </p:nvSpPr>
          <p:spPr>
            <a:xfrm>
              <a:off x="488314" y="369143"/>
              <a:ext cx="3772992" cy="16256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numCol="1" anchor="ctr">
              <a:spAutoFit/>
            </a:bodyPr>
            <a:lstStyle/>
            <a:p>
              <a:pPr algn="l">
                <a:defRPr>
                  <a:latin typeface="Helvetica"/>
                  <a:ea typeface="Helvetica"/>
                  <a:cs typeface="Helvetica"/>
                  <a:sym typeface="Helvetica"/>
                </a:defRPr>
              </a:pPr>
              <a:r>
                <a:t>UT Dallas at</a:t>
              </a:r>
            </a:p>
            <a:p>
              <a:pPr algn="l">
                <a:defRPr>
                  <a:latin typeface="Helvetica"/>
                  <a:ea typeface="Helvetica"/>
                  <a:cs typeface="Helvetica"/>
                  <a:sym typeface="Helvetica"/>
                </a:defRPr>
              </a:pPr>
              <a:r>
                <a:t>a Glance</a:t>
              </a:r>
            </a:p>
          </p:txBody>
        </p:sp>
      </p:grpSp>
      <p:pic>
        <p:nvPicPr>
          <p:cNvPr id="148"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pic>
        <p:nvPicPr>
          <p:cNvPr id="8" name="Audio 7">
            <a:hlinkClick r:id="" action="ppaction://media"/>
            <a:extLst>
              <a:ext uri="{FF2B5EF4-FFF2-40B4-BE49-F238E27FC236}">
                <a16:creationId xmlns:a16="http://schemas.microsoft.com/office/drawing/2014/main" id="{B6F854FF-5B4C-A446-B88E-43FB32A2E6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9568">
        <p:dissolve/>
      </p:transition>
    </mc:Choice>
    <mc:Fallback xmlns="">
      <p:transition spd="slow" advTm="9568">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38"/>
                                        </p:tgtEl>
                                        <p:attrNameLst>
                                          <p:attrName>style.visibility</p:attrName>
                                        </p:attrNameLst>
                                      </p:cBhvr>
                                      <p:to>
                                        <p:strVal val="visible"/>
                                      </p:to>
                                    </p:set>
                                    <p:animEffect transition="in" filter="dissolve">
                                      <p:cBhvr>
                                        <p:cTn id="10" dur="1250"/>
                                        <p:tgtEl>
                                          <p:spTgt spid="138"/>
                                        </p:tgtEl>
                                      </p:cBhvr>
                                    </p:animEffect>
                                  </p:childTnLst>
                                </p:cTn>
                              </p:par>
                            </p:childTnLst>
                          </p:cTn>
                        </p:par>
                        <p:par>
                          <p:cTn id="11" fill="hold">
                            <p:stCondLst>
                              <p:cond delay="1250"/>
                            </p:stCondLst>
                            <p:childTnLst>
                              <p:par>
                                <p:cTn id="12" presetID="2" presetClass="entr" presetSubtype="2" fill="hold" grpId="0" nodeType="afterEffect">
                                  <p:stCondLst>
                                    <p:cond delay="0"/>
                                  </p:stCondLst>
                                  <p:iterate>
                                    <p:tmAbs val="0"/>
                                  </p:iterate>
                                  <p:childTnLst>
                                    <p:set>
                                      <p:cBhvr>
                                        <p:cTn id="13" fill="hold"/>
                                        <p:tgtEl>
                                          <p:spTgt spid="141"/>
                                        </p:tgtEl>
                                        <p:attrNameLst>
                                          <p:attrName>style.visibility</p:attrName>
                                        </p:attrNameLst>
                                      </p:cBhvr>
                                      <p:to>
                                        <p:strVal val="visible"/>
                                      </p:to>
                                    </p:set>
                                    <p:anim calcmode="lin" valueType="num">
                                      <p:cBhvr>
                                        <p:cTn id="14" dur="600" fill="hold"/>
                                        <p:tgtEl>
                                          <p:spTgt spid="141"/>
                                        </p:tgtEl>
                                        <p:attrNameLst>
                                          <p:attrName>ppt_x</p:attrName>
                                        </p:attrNameLst>
                                      </p:cBhvr>
                                      <p:tavLst>
                                        <p:tav tm="0">
                                          <p:val>
                                            <p:strVal val="1+#ppt_w/2"/>
                                          </p:val>
                                        </p:tav>
                                        <p:tav tm="100000">
                                          <p:val>
                                            <p:strVal val="#ppt_x"/>
                                          </p:val>
                                        </p:tav>
                                      </p:tavLst>
                                    </p:anim>
                                    <p:anim calcmode="lin" valueType="num">
                                      <p:cBhvr>
                                        <p:cTn id="15" dur="600" fill="hold"/>
                                        <p:tgtEl>
                                          <p:spTgt spid="141"/>
                                        </p:tgtEl>
                                        <p:attrNameLst>
                                          <p:attrName>ppt_y</p:attrName>
                                        </p:attrNameLst>
                                      </p:cBhvr>
                                      <p:tavLst>
                                        <p:tav tm="0">
                                          <p:val>
                                            <p:strVal val="#ppt_y"/>
                                          </p:val>
                                        </p:tav>
                                        <p:tav tm="100000">
                                          <p:val>
                                            <p:strVal val="#ppt_y"/>
                                          </p:val>
                                        </p:tav>
                                      </p:tavLst>
                                    </p:anim>
                                  </p:childTnLst>
                                </p:cTn>
                              </p:par>
                            </p:childTnLst>
                          </p:cTn>
                        </p:par>
                        <p:par>
                          <p:cTn id="16" fill="hold">
                            <p:stCondLst>
                              <p:cond delay="1850"/>
                            </p:stCondLst>
                            <p:childTnLst>
                              <p:par>
                                <p:cTn id="17" presetID="2" presetClass="entr" presetSubtype="2" fill="hold" grpId="0" nodeType="afterEffect">
                                  <p:stCondLst>
                                    <p:cond delay="300"/>
                                  </p:stCondLst>
                                  <p:iterate>
                                    <p:tmAbs val="0"/>
                                  </p:iterate>
                                  <p:childTnLst>
                                    <p:set>
                                      <p:cBhvr>
                                        <p:cTn id="18" fill="hold"/>
                                        <p:tgtEl>
                                          <p:spTgt spid="144"/>
                                        </p:tgtEl>
                                        <p:attrNameLst>
                                          <p:attrName>style.visibility</p:attrName>
                                        </p:attrNameLst>
                                      </p:cBhvr>
                                      <p:to>
                                        <p:strVal val="visible"/>
                                      </p:to>
                                    </p:set>
                                    <p:anim calcmode="lin" valueType="num">
                                      <p:cBhvr>
                                        <p:cTn id="19" dur="600" fill="hold"/>
                                        <p:tgtEl>
                                          <p:spTgt spid="144"/>
                                        </p:tgtEl>
                                        <p:attrNameLst>
                                          <p:attrName>ppt_x</p:attrName>
                                        </p:attrNameLst>
                                      </p:cBhvr>
                                      <p:tavLst>
                                        <p:tav tm="0">
                                          <p:val>
                                            <p:strVal val="1+#ppt_w/2"/>
                                          </p:val>
                                        </p:tav>
                                        <p:tav tm="100000">
                                          <p:val>
                                            <p:strVal val="#ppt_x"/>
                                          </p:val>
                                        </p:tav>
                                      </p:tavLst>
                                    </p:anim>
                                    <p:anim calcmode="lin" valueType="num">
                                      <p:cBhvr>
                                        <p:cTn id="20" dur="600" fill="hold"/>
                                        <p:tgtEl>
                                          <p:spTgt spid="144"/>
                                        </p:tgtEl>
                                        <p:attrNameLst>
                                          <p:attrName>ppt_y</p:attrName>
                                        </p:attrNameLst>
                                      </p:cBhvr>
                                      <p:tavLst>
                                        <p:tav tm="0">
                                          <p:val>
                                            <p:strVal val="#ppt_y"/>
                                          </p:val>
                                        </p:tav>
                                        <p:tav tm="100000">
                                          <p:val>
                                            <p:strVal val="#ppt_y"/>
                                          </p:val>
                                        </p:tav>
                                      </p:tavLst>
                                    </p:anim>
                                  </p:childTnLst>
                                </p:cTn>
                              </p:par>
                            </p:childTnLst>
                          </p:cTn>
                        </p:par>
                        <p:par>
                          <p:cTn id="21" fill="hold">
                            <p:stCondLst>
                              <p:cond delay="2750"/>
                            </p:stCondLst>
                            <p:childTnLst>
                              <p:par>
                                <p:cTn id="22" presetID="2" presetClass="entr" presetSubtype="2" fill="hold" grpId="0" nodeType="afterEffect">
                                  <p:stCondLst>
                                    <p:cond delay="400"/>
                                  </p:stCondLst>
                                  <p:iterate>
                                    <p:tmAbs val="0"/>
                                  </p:iterate>
                                  <p:childTnLst>
                                    <p:set>
                                      <p:cBhvr>
                                        <p:cTn id="23" fill="hold"/>
                                        <p:tgtEl>
                                          <p:spTgt spid="147"/>
                                        </p:tgtEl>
                                        <p:attrNameLst>
                                          <p:attrName>style.visibility</p:attrName>
                                        </p:attrNameLst>
                                      </p:cBhvr>
                                      <p:to>
                                        <p:strVal val="visible"/>
                                      </p:to>
                                    </p:set>
                                    <p:anim calcmode="lin" valueType="num">
                                      <p:cBhvr>
                                        <p:cTn id="24" dur="600" fill="hold"/>
                                        <p:tgtEl>
                                          <p:spTgt spid="147"/>
                                        </p:tgtEl>
                                        <p:attrNameLst>
                                          <p:attrName>ppt_x</p:attrName>
                                        </p:attrNameLst>
                                      </p:cBhvr>
                                      <p:tavLst>
                                        <p:tav tm="0">
                                          <p:val>
                                            <p:strVal val="1+#ppt_w/2"/>
                                          </p:val>
                                        </p:tav>
                                        <p:tav tm="100000">
                                          <p:val>
                                            <p:strVal val="#ppt_x"/>
                                          </p:val>
                                        </p:tav>
                                      </p:tavLst>
                                    </p:anim>
                                    <p:anim calcmode="lin" valueType="num">
                                      <p:cBhvr>
                                        <p:cTn id="25" dur="600" fill="hold"/>
                                        <p:tgtEl>
                                          <p:spTgt spid="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138" grpId="0" animBg="1" advAuto="0"/>
      <p:bldP spid="141" grpId="0" animBg="1" advAuto="0"/>
      <p:bldP spid="144" grpId="0" animBg="1" advAuto="0"/>
      <p:bldP spid="14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50" name="ssc-1-small.jpg" descr="ssc-1-small.jpg"/>
          <p:cNvPicPr>
            <a:picLocks noChangeAspect="1"/>
          </p:cNvPicPr>
          <p:nvPr/>
        </p:nvPicPr>
        <p:blipFill>
          <a:blip r:embed="rId5">
            <a:alphaModFix amt="60363"/>
          </a:blip>
          <a:stretch>
            <a:fillRect/>
          </a:stretch>
        </p:blipFill>
        <p:spPr>
          <a:xfrm>
            <a:off x="0" y="1"/>
            <a:ext cx="24447634" cy="13716000"/>
          </a:xfrm>
          <a:prstGeom prst="rect">
            <a:avLst/>
          </a:prstGeom>
          <a:ln w="12700">
            <a:miter lim="400000"/>
          </a:ln>
        </p:spPr>
      </p:pic>
      <p:pic>
        <p:nvPicPr>
          <p:cNvPr id="151"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grpSp>
        <p:nvGrpSpPr>
          <p:cNvPr id="154" name="Group"/>
          <p:cNvGrpSpPr/>
          <p:nvPr/>
        </p:nvGrpSpPr>
        <p:grpSpPr>
          <a:xfrm>
            <a:off x="12449240" y="1743471"/>
            <a:ext cx="10636121" cy="4822430"/>
            <a:chOff x="0" y="0"/>
            <a:chExt cx="10636120" cy="4822429"/>
          </a:xfrm>
        </p:grpSpPr>
        <p:sp>
          <p:nvSpPr>
            <p:cNvPr id="152" name="Rounded Rectangle"/>
            <p:cNvSpPr/>
            <p:nvPr/>
          </p:nvSpPr>
          <p:spPr>
            <a:xfrm>
              <a:off x="0" y="0"/>
              <a:ext cx="10636120" cy="4822429"/>
            </a:xfrm>
            <a:prstGeom prst="roundRect">
              <a:avLst>
                <a:gd name="adj" fmla="val 15011"/>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153" name="Proactive vs. reactive…"/>
            <p:cNvSpPr txBox="1"/>
            <p:nvPr/>
          </p:nvSpPr>
          <p:spPr>
            <a:xfrm>
              <a:off x="914235" y="1611114"/>
              <a:ext cx="8807650" cy="1600201"/>
            </a:xfrm>
            <a:prstGeom prst="rect">
              <a:avLst/>
            </a:prstGeom>
            <a:noFill/>
            <a:ln w="12700" cap="flat">
              <a:noFill/>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marL="571500" indent="-571500" algn="l" defTabSz="1371600">
                <a:spcBef>
                  <a:spcPts val="1000"/>
                </a:spcBef>
                <a:buClr>
                  <a:srgbClr val="E98300"/>
                </a:buClr>
                <a:buSzPct val="100000"/>
                <a:buFont typeface="Lucida Grande"/>
                <a:buChar char="‣"/>
                <a:defRPr sz="4500">
                  <a:uFill>
                    <a:solidFill>
                      <a:srgbClr val="000000"/>
                    </a:solidFill>
                  </a:uFill>
                  <a:latin typeface="Helvetica"/>
                  <a:ea typeface="Helvetica"/>
                  <a:cs typeface="Helvetica"/>
                  <a:sym typeface="Helvetica"/>
                </a:defRPr>
              </a:pPr>
              <a:r>
                <a:rPr>
                  <a:uFill>
                    <a:solidFill>
                      <a:srgbClr val="000512"/>
                    </a:solidFill>
                  </a:uFill>
                </a:rPr>
                <a:t>Proactive vs. reactive</a:t>
              </a:r>
              <a:r>
                <a:rPr lang="en-US">
                  <a:uFill>
                    <a:solidFill>
                      <a:srgbClr val="000512"/>
                    </a:solidFill>
                  </a:uFill>
                </a:rPr>
                <a:t>.</a:t>
              </a:r>
              <a:endParaRPr>
                <a:uFill>
                  <a:solidFill>
                    <a:srgbClr val="000512"/>
                  </a:solidFill>
                </a:uFill>
              </a:endParaRPr>
            </a:p>
            <a:p>
              <a:pPr marL="571500" indent="-571500" algn="l" defTabSz="1371600">
                <a:spcBef>
                  <a:spcPts val="1000"/>
                </a:spcBef>
                <a:buClr>
                  <a:srgbClr val="E98300"/>
                </a:buClr>
                <a:buSzPct val="100000"/>
                <a:buFont typeface="Lucida Grande"/>
                <a:buChar char="‣"/>
                <a:defRPr sz="4500">
                  <a:uFill>
                    <a:solidFill>
                      <a:srgbClr val="000000"/>
                    </a:solidFill>
                  </a:uFill>
                  <a:latin typeface="Helvetica"/>
                  <a:ea typeface="Helvetica"/>
                  <a:cs typeface="Helvetica"/>
                  <a:sym typeface="Helvetica"/>
                </a:defRPr>
              </a:pPr>
              <a:r>
                <a:rPr>
                  <a:uFill>
                    <a:solidFill>
                      <a:srgbClr val="000512"/>
                    </a:solidFill>
                  </a:uFill>
                </a:rPr>
                <a:t>Students helping students</a:t>
              </a:r>
              <a:r>
                <a:rPr lang="en-US">
                  <a:uFill>
                    <a:solidFill>
                      <a:srgbClr val="000512"/>
                    </a:solidFill>
                  </a:uFill>
                </a:rPr>
                <a:t>.</a:t>
              </a:r>
              <a:endParaRPr>
                <a:uFill>
                  <a:solidFill>
                    <a:srgbClr val="000512"/>
                  </a:solidFill>
                </a:uFill>
              </a:endParaRPr>
            </a:p>
          </p:txBody>
        </p:sp>
      </p:grpSp>
      <p:grpSp>
        <p:nvGrpSpPr>
          <p:cNvPr id="157" name="Group"/>
          <p:cNvGrpSpPr/>
          <p:nvPr/>
        </p:nvGrpSpPr>
        <p:grpSpPr>
          <a:xfrm>
            <a:off x="1298640" y="1743471"/>
            <a:ext cx="10636121" cy="4822430"/>
            <a:chOff x="0" y="0"/>
            <a:chExt cx="10636120" cy="4822429"/>
          </a:xfrm>
        </p:grpSpPr>
        <p:sp>
          <p:nvSpPr>
            <p:cNvPr id="155" name="Rounded Rectangle"/>
            <p:cNvSpPr/>
            <p:nvPr/>
          </p:nvSpPr>
          <p:spPr>
            <a:xfrm>
              <a:off x="0" y="0"/>
              <a:ext cx="10636120" cy="4822429"/>
            </a:xfrm>
            <a:prstGeom prst="roundRect">
              <a:avLst>
                <a:gd name="adj" fmla="val 15011"/>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156" name="McDermott Library floors 1 &amp; 3…"/>
            <p:cNvSpPr txBox="1"/>
            <p:nvPr/>
          </p:nvSpPr>
          <p:spPr>
            <a:xfrm>
              <a:off x="637910" y="925314"/>
              <a:ext cx="9360300" cy="2971801"/>
            </a:xfrm>
            <a:prstGeom prst="rect">
              <a:avLst/>
            </a:prstGeom>
            <a:noFill/>
            <a:ln w="12700" cap="flat">
              <a:noFill/>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marL="571500" indent="-571500" algn="l" defTabSz="1371600">
                <a:spcBef>
                  <a:spcPts val="1000"/>
                </a:spcBef>
                <a:buClr>
                  <a:srgbClr val="E98300"/>
                </a:buClr>
                <a:buSzPct val="100000"/>
                <a:buFont typeface="Lucida Grande"/>
                <a:buChar char="‣"/>
                <a:defRPr sz="4500">
                  <a:uFill>
                    <a:solidFill>
                      <a:srgbClr val="000000"/>
                    </a:solidFill>
                  </a:uFill>
                  <a:latin typeface="Helvetica"/>
                  <a:ea typeface="Helvetica"/>
                  <a:cs typeface="Helvetica"/>
                  <a:sym typeface="Helvetica"/>
                </a:defRPr>
              </a:pPr>
              <a:r>
                <a:t>McDermott Library floors 1 &amp; 3</a:t>
              </a:r>
              <a:r>
                <a:rPr lang="en-US"/>
                <a:t>.</a:t>
              </a:r>
              <a:endParaRPr/>
            </a:p>
            <a:p>
              <a:pPr marL="571500" indent="-571500" algn="l" defTabSz="1371600">
                <a:spcBef>
                  <a:spcPts val="1000"/>
                </a:spcBef>
                <a:buClr>
                  <a:srgbClr val="E98300"/>
                </a:buClr>
                <a:buSzPct val="100000"/>
                <a:buFont typeface="Lucida Grande"/>
                <a:buChar char="‣"/>
                <a:defRPr sz="4500">
                  <a:uFill>
                    <a:solidFill>
                      <a:srgbClr val="000000"/>
                    </a:solidFill>
                  </a:uFill>
                  <a:latin typeface="Helvetica"/>
                  <a:ea typeface="Helvetica"/>
                  <a:cs typeface="Helvetica"/>
                  <a:sym typeface="Helvetica"/>
                </a:defRPr>
              </a:pPr>
              <a:r>
                <a:rPr>
                  <a:uFill>
                    <a:solidFill>
                      <a:srgbClr val="000512"/>
                    </a:solidFill>
                  </a:uFill>
                </a:rPr>
                <a:t>Employs more than 200 Peer Leaders who have scored an A- or higher in supported courses</a:t>
              </a:r>
              <a:r>
                <a:rPr lang="en-US">
                  <a:uFill>
                    <a:solidFill>
                      <a:srgbClr val="000512"/>
                    </a:solidFill>
                  </a:uFill>
                </a:rPr>
                <a:t>.</a:t>
              </a:r>
              <a:endParaRPr>
                <a:uFill>
                  <a:solidFill>
                    <a:srgbClr val="000512"/>
                  </a:solidFill>
                </a:uFill>
              </a:endParaRPr>
            </a:p>
          </p:txBody>
        </p:sp>
      </p:grpSp>
      <p:grpSp>
        <p:nvGrpSpPr>
          <p:cNvPr id="160" name="Group"/>
          <p:cNvGrpSpPr/>
          <p:nvPr/>
        </p:nvGrpSpPr>
        <p:grpSpPr>
          <a:xfrm>
            <a:off x="1298640" y="7150100"/>
            <a:ext cx="10636121" cy="4822430"/>
            <a:chOff x="0" y="0"/>
            <a:chExt cx="10636120" cy="4822429"/>
          </a:xfrm>
        </p:grpSpPr>
        <p:sp>
          <p:nvSpPr>
            <p:cNvPr id="158" name="Rounded Rectangle"/>
            <p:cNvSpPr/>
            <p:nvPr/>
          </p:nvSpPr>
          <p:spPr>
            <a:xfrm>
              <a:off x="0" y="0"/>
              <a:ext cx="10636120" cy="4822429"/>
            </a:xfrm>
            <a:prstGeom prst="roundRect">
              <a:avLst>
                <a:gd name="adj" fmla="val 15011"/>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159" name="Services are offered to all undergraduate students…"/>
            <p:cNvSpPr txBox="1"/>
            <p:nvPr/>
          </p:nvSpPr>
          <p:spPr>
            <a:xfrm>
              <a:off x="914235" y="1268213"/>
              <a:ext cx="8807650" cy="22860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marL="571500" indent="-571500" algn="l" defTabSz="1371600">
                <a:spcBef>
                  <a:spcPts val="1000"/>
                </a:spcBef>
                <a:buClr>
                  <a:srgbClr val="E98300"/>
                </a:buClr>
                <a:buSzPct val="100000"/>
                <a:buFont typeface="Lucida Grande"/>
                <a:buChar char="‣"/>
                <a:defRPr sz="4500">
                  <a:uFill>
                    <a:solidFill>
                      <a:srgbClr val="000000"/>
                    </a:solidFill>
                  </a:uFill>
                  <a:latin typeface="Helvetica"/>
                  <a:ea typeface="Helvetica"/>
                  <a:cs typeface="Helvetica"/>
                  <a:sym typeface="Helvetica"/>
                </a:defRPr>
              </a:pPr>
              <a:r>
                <a:rPr>
                  <a:uFill>
                    <a:solidFill>
                      <a:srgbClr val="000512"/>
                    </a:solidFill>
                  </a:uFill>
                </a:rPr>
                <a:t>Services are offered to all undergraduate students</a:t>
              </a:r>
              <a:r>
                <a:rPr lang="en-US">
                  <a:uFill>
                    <a:solidFill>
                      <a:srgbClr val="000512"/>
                    </a:solidFill>
                  </a:uFill>
                </a:rPr>
                <a:t>.</a:t>
              </a:r>
              <a:endParaRPr>
                <a:uFill>
                  <a:solidFill>
                    <a:srgbClr val="000512"/>
                  </a:solidFill>
                </a:uFill>
              </a:endParaRPr>
            </a:p>
            <a:p>
              <a:pPr marL="571500" indent="-571500" algn="l" defTabSz="1371600">
                <a:spcBef>
                  <a:spcPts val="1000"/>
                </a:spcBef>
                <a:buClr>
                  <a:srgbClr val="E98300"/>
                </a:buClr>
                <a:buSzPct val="100000"/>
                <a:buFont typeface="Lucida Grande"/>
                <a:buChar char="‣"/>
                <a:defRPr sz="4500">
                  <a:uFill>
                    <a:solidFill>
                      <a:srgbClr val="000000"/>
                    </a:solidFill>
                  </a:uFill>
                  <a:latin typeface="Helvetica"/>
                  <a:ea typeface="Helvetica"/>
                  <a:cs typeface="Helvetica"/>
                  <a:sym typeface="Helvetica"/>
                </a:defRPr>
              </a:pPr>
              <a:r>
                <a:rPr>
                  <a:uFill>
                    <a:solidFill>
                      <a:srgbClr val="000512"/>
                    </a:solidFill>
                  </a:uFill>
                </a:rPr>
                <a:t>Included in tuition and fees</a:t>
              </a:r>
              <a:r>
                <a:rPr lang="en-US">
                  <a:uFill>
                    <a:solidFill>
                      <a:srgbClr val="000512"/>
                    </a:solidFill>
                  </a:uFill>
                </a:rPr>
                <a:t>.</a:t>
              </a:r>
              <a:endParaRPr>
                <a:uFill>
                  <a:solidFill>
                    <a:srgbClr val="000512"/>
                  </a:solidFill>
                </a:uFill>
              </a:endParaRPr>
            </a:p>
          </p:txBody>
        </p:sp>
      </p:grpSp>
      <p:grpSp>
        <p:nvGrpSpPr>
          <p:cNvPr id="163" name="Group"/>
          <p:cNvGrpSpPr/>
          <p:nvPr/>
        </p:nvGrpSpPr>
        <p:grpSpPr>
          <a:xfrm>
            <a:off x="12449240" y="7150100"/>
            <a:ext cx="10636121" cy="4822430"/>
            <a:chOff x="0" y="0"/>
            <a:chExt cx="10636120" cy="4822429"/>
          </a:xfrm>
        </p:grpSpPr>
        <p:sp>
          <p:nvSpPr>
            <p:cNvPr id="161" name="Rounded Rectangle"/>
            <p:cNvSpPr/>
            <p:nvPr/>
          </p:nvSpPr>
          <p:spPr>
            <a:xfrm>
              <a:off x="0" y="0"/>
              <a:ext cx="10636120" cy="4822429"/>
            </a:xfrm>
            <a:prstGeom prst="roundRect">
              <a:avLst>
                <a:gd name="adj" fmla="val 15011"/>
              </a:avLst>
            </a:prstGeom>
            <a:solidFill>
              <a:srgbClr val="C75B12">
                <a:alpha val="79813"/>
              </a:srgbClr>
            </a:solidFill>
            <a:ln w="12700" cap="flat">
              <a:noFill/>
              <a:miter lim="400000"/>
            </a:ln>
            <a:effectLst/>
          </p:spPr>
          <p:txBody>
            <a:bodyPr wrap="square" lIns="50800" tIns="50800" rIns="50800" bIns="50800" numCol="1" anchor="ctr">
              <a:noAutofit/>
            </a:bodyPr>
            <a:lstStyle/>
            <a:p>
              <a:pPr>
                <a:defRPr sz="3600"/>
              </a:pPr>
              <a:endParaRPr/>
            </a:p>
          </p:txBody>
        </p:sp>
        <p:sp>
          <p:nvSpPr>
            <p:cNvPr id="162" name="Drop-in or make an appointment…"/>
            <p:cNvSpPr txBox="1"/>
            <p:nvPr/>
          </p:nvSpPr>
          <p:spPr>
            <a:xfrm>
              <a:off x="545008" y="1611113"/>
              <a:ext cx="9546104" cy="16002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marL="571500" indent="-571500" algn="l" defTabSz="1371600">
                <a:spcBef>
                  <a:spcPts val="1000"/>
                </a:spcBef>
                <a:buClr>
                  <a:srgbClr val="E98300"/>
                </a:buClr>
                <a:buSzPct val="100000"/>
                <a:buFont typeface="Lucida Grande"/>
                <a:buChar char="‣"/>
                <a:defRPr sz="4500">
                  <a:uFill>
                    <a:solidFill>
                      <a:srgbClr val="000512"/>
                    </a:solidFill>
                  </a:uFill>
                  <a:latin typeface="Helvetica"/>
                  <a:ea typeface="Helvetica"/>
                  <a:cs typeface="Helvetica"/>
                  <a:sym typeface="Helvetica"/>
                </a:defRPr>
              </a:pPr>
              <a:r>
                <a:t>Drop-in or make an appointment</a:t>
              </a:r>
              <a:r>
                <a:rPr lang="en-US"/>
                <a:t>.</a:t>
              </a:r>
              <a:endParaRPr/>
            </a:p>
            <a:p>
              <a:pPr marL="571500" indent="-571500" algn="l" defTabSz="1371600">
                <a:spcBef>
                  <a:spcPts val="1000"/>
                </a:spcBef>
                <a:buClr>
                  <a:srgbClr val="E98300"/>
                </a:buClr>
                <a:buSzPct val="100000"/>
                <a:buFont typeface="Lucida Grande"/>
                <a:buChar char="‣"/>
                <a:defRPr sz="4500">
                  <a:uFill>
                    <a:solidFill>
                      <a:srgbClr val="000512"/>
                    </a:solidFill>
                  </a:uFill>
                  <a:latin typeface="Helvetica"/>
                  <a:ea typeface="Helvetica"/>
                  <a:cs typeface="Helvetica"/>
                  <a:sym typeface="Helvetica"/>
                </a:defRPr>
              </a:pPr>
              <a:r>
                <a:t>Website updated each semester</a:t>
              </a:r>
              <a:r>
                <a:rPr lang="en-US"/>
                <a:t>.</a:t>
              </a:r>
              <a:endParaRPr/>
            </a:p>
          </p:txBody>
        </p:sp>
      </p:grpSp>
      <p:pic>
        <p:nvPicPr>
          <p:cNvPr id="18" name="Audio 17">
            <a:hlinkClick r:id="" action="ppaction://media"/>
            <a:extLst>
              <a:ext uri="{FF2B5EF4-FFF2-40B4-BE49-F238E27FC236}">
                <a16:creationId xmlns:a16="http://schemas.microsoft.com/office/drawing/2014/main" id="{A50A5B2D-74B1-6E44-88BB-A82B530D3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106198">
        <p:dissolve/>
      </p:transition>
    </mc:Choice>
    <mc:Fallback xmlns="">
      <p:transition spd="slow" advTm="10619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65" name="utdallas_22063431-small.jpg" descr="utdallas_22063431-small.jpg"/>
          <p:cNvPicPr>
            <a:picLocks noChangeAspect="1"/>
          </p:cNvPicPr>
          <p:nvPr/>
        </p:nvPicPr>
        <p:blipFill>
          <a:blip r:embed="rId5">
            <a:alphaModFix amt="70222"/>
          </a:blip>
          <a:stretch>
            <a:fillRect/>
          </a:stretch>
        </p:blipFill>
        <p:spPr>
          <a:xfrm>
            <a:off x="-1" y="0"/>
            <a:ext cx="24384001" cy="13730990"/>
          </a:xfrm>
          <a:prstGeom prst="rect">
            <a:avLst/>
          </a:prstGeom>
          <a:ln w="12700">
            <a:miter lim="400000"/>
          </a:ln>
        </p:spPr>
      </p:pic>
      <p:sp>
        <p:nvSpPr>
          <p:cNvPr id="166" name="Peer Tutoring…"/>
          <p:cNvSpPr txBox="1"/>
          <p:nvPr/>
        </p:nvSpPr>
        <p:spPr>
          <a:xfrm>
            <a:off x="962759" y="1463000"/>
            <a:ext cx="10105330" cy="250324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80000"/>
              </a:lnSpc>
              <a:defRPr sz="12000" b="1">
                <a:latin typeface="Helvetica"/>
                <a:ea typeface="Helvetica"/>
                <a:cs typeface="Helvetica"/>
                <a:sym typeface="Helvetica"/>
              </a:defRPr>
            </a:pPr>
            <a:r>
              <a:t>Peer Tutoring</a:t>
            </a:r>
          </a:p>
          <a:p>
            <a:pPr algn="l">
              <a:defRPr sz="6000">
                <a:latin typeface="Helvetica"/>
                <a:ea typeface="Helvetica"/>
                <a:cs typeface="Helvetica"/>
                <a:sym typeface="Helvetica"/>
              </a:defRPr>
            </a:pPr>
            <a:r>
              <a:rPr lang="en-US"/>
              <a:t> </a:t>
            </a:r>
            <a:r>
              <a:t>tutoring@utdallas.edu</a:t>
            </a:r>
          </a:p>
        </p:txBody>
      </p:sp>
      <p:sp>
        <p:nvSpPr>
          <p:cNvPr id="167" name="Weekly/exam reviews…"/>
          <p:cNvSpPr txBox="1"/>
          <p:nvPr/>
        </p:nvSpPr>
        <p:spPr>
          <a:xfrm>
            <a:off x="14200453" y="8836120"/>
            <a:ext cx="10216585" cy="2180084"/>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pPr>
            <a:r>
              <a:rPr lang="en-US" dirty="0"/>
              <a:t>YouTube channel with recorded reviews and other content/informational videos</a:t>
            </a:r>
          </a:p>
          <a:p>
            <a: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pPr>
            <a:endParaRPr lang="en-US" dirty="0"/>
          </a:p>
        </p:txBody>
      </p:sp>
      <p:sp>
        <p:nvSpPr>
          <p:cNvPr id="168" name="Drop-in tutoring for many 1000/2000 level math, science, physics and engineering courses"/>
          <p:cNvSpPr txBox="1"/>
          <p:nvPr/>
        </p:nvSpPr>
        <p:spPr>
          <a:xfrm>
            <a:off x="638302" y="8833663"/>
            <a:ext cx="13079179" cy="4257576"/>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lvl1pPr>
          </a:lstStyle>
          <a:p>
            <a:r>
              <a:rPr lang="en-US" dirty="0"/>
              <a:t>Drop-in tutoring for many 1000/2000/3000 level math, chemistry, physics, and engineering courses</a:t>
            </a:r>
          </a:p>
          <a:p>
            <a:r>
              <a:rPr lang="en-US" dirty="0"/>
              <a:t>No registration required</a:t>
            </a:r>
          </a:p>
          <a:p>
            <a:r>
              <a:rPr lang="en-US" dirty="0"/>
              <a:t>Weekly reviews and exam reviews for some courses</a:t>
            </a:r>
          </a:p>
          <a:p>
            <a:r>
              <a:rPr lang="en-US" dirty="0"/>
              <a:t>One-on-one and group appointments available</a:t>
            </a:r>
          </a:p>
          <a:p>
            <a:endParaRPr dirty="0"/>
          </a:p>
        </p:txBody>
      </p:sp>
      <p:pic>
        <p:nvPicPr>
          <p:cNvPr id="169"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pic>
        <p:nvPicPr>
          <p:cNvPr id="7" name="Picture 6">
            <a:extLst>
              <a:ext uri="{FF2B5EF4-FFF2-40B4-BE49-F238E27FC236}">
                <a16:creationId xmlns:a16="http://schemas.microsoft.com/office/drawing/2014/main" id="{AA96FD82-6A96-4231-8D43-AADA56179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6328" y="10756300"/>
            <a:ext cx="2001528" cy="2001528"/>
          </a:xfrm>
          <a:prstGeom prst="rect">
            <a:avLst/>
          </a:prstGeom>
        </p:spPr>
      </p:pic>
      <p:pic>
        <p:nvPicPr>
          <p:cNvPr id="4" name="Audio 3">
            <a:hlinkClick r:id="" action="ppaction://media"/>
            <a:extLst>
              <a:ext uri="{FF2B5EF4-FFF2-40B4-BE49-F238E27FC236}">
                <a16:creationId xmlns:a16="http://schemas.microsoft.com/office/drawing/2014/main" id="{2BD5519D-1A47-D34A-9643-F38F491FD0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51971">
        <p:dissolve/>
      </p:transition>
    </mc:Choice>
    <mc:Fallback xmlns="">
      <p:transition spd="slow" advTm="51971">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66"/>
                                        </p:tgtEl>
                                        <p:attrNameLst>
                                          <p:attrName>style.visibility</p:attrName>
                                        </p:attrNameLst>
                                      </p:cBhvr>
                                      <p:to>
                                        <p:strVal val="visible"/>
                                      </p:to>
                                    </p:set>
                                    <p:animEffect transition="in" filter="dissolve">
                                      <p:cBhvr>
                                        <p:cTn id="10" dur="1250"/>
                                        <p:tgtEl>
                                          <p:spTgt spid="166"/>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168"/>
                                        </p:tgtEl>
                                        <p:attrNameLst>
                                          <p:attrName>style.visibility</p:attrName>
                                        </p:attrNameLst>
                                      </p:cBhvr>
                                      <p:to>
                                        <p:strVal val="visible"/>
                                      </p:to>
                                    </p:set>
                                    <p:animEffect transition="in" filter="dissolve">
                                      <p:cBhvr>
                                        <p:cTn id="14" dur="800"/>
                                        <p:tgtEl>
                                          <p:spTgt spid="168"/>
                                        </p:tgtEl>
                                      </p:cBhvr>
                                    </p:animEffect>
                                  </p:childTnLst>
                                </p:cTn>
                              </p:par>
                            </p:childTnLst>
                          </p:cTn>
                        </p:par>
                        <p:par>
                          <p:cTn id="15" fill="hold">
                            <p:stCondLst>
                              <p:cond delay="2050"/>
                            </p:stCondLst>
                            <p:childTnLst>
                              <p:par>
                                <p:cTn id="16" presetID="9" presetClass="entr" fill="hold" grpId="0" nodeType="afterEffect">
                                  <p:stCondLst>
                                    <p:cond delay="300"/>
                                  </p:stCondLst>
                                  <p:iterate>
                                    <p:tmAbs val="0"/>
                                  </p:iterate>
                                  <p:childTnLst>
                                    <p:set>
                                      <p:cBhvr>
                                        <p:cTn id="17" fill="hold"/>
                                        <p:tgtEl>
                                          <p:spTgt spid="167"/>
                                        </p:tgtEl>
                                        <p:attrNameLst>
                                          <p:attrName>style.visibility</p:attrName>
                                        </p:attrNameLst>
                                      </p:cBhvr>
                                      <p:to>
                                        <p:strVal val="visible"/>
                                      </p:to>
                                    </p:set>
                                    <p:animEffect transition="in" filter="dissolve">
                                      <p:cBhvr>
                                        <p:cTn id="18" dur="8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66" grpId="0" animBg="1" advAuto="0"/>
      <p:bldP spid="167" grpId="0" animBg="1" advAuto="0"/>
      <p:bldP spid="16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71" name="utdallas_56063147-small.jpg" descr="utdallas_56063147-small.jpg"/>
          <p:cNvPicPr>
            <a:picLocks noChangeAspect="1"/>
          </p:cNvPicPr>
          <p:nvPr/>
        </p:nvPicPr>
        <p:blipFill>
          <a:blip r:embed="rId5">
            <a:alphaModFix amt="70462"/>
          </a:blip>
          <a:stretch>
            <a:fillRect/>
          </a:stretch>
        </p:blipFill>
        <p:spPr>
          <a:xfrm>
            <a:off x="-2019" y="1"/>
            <a:ext cx="24388038" cy="13716000"/>
          </a:xfrm>
          <a:prstGeom prst="rect">
            <a:avLst/>
          </a:prstGeom>
          <a:ln w="12700">
            <a:miter lim="400000"/>
          </a:ln>
        </p:spPr>
      </p:pic>
      <p:sp>
        <p:nvSpPr>
          <p:cNvPr id="172" name="Peer-Led Team Learning…"/>
          <p:cNvSpPr txBox="1"/>
          <p:nvPr/>
        </p:nvSpPr>
        <p:spPr>
          <a:xfrm>
            <a:off x="424876" y="426777"/>
            <a:ext cx="23959123" cy="250324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l">
              <a:lnSpc>
                <a:spcPct val="80000"/>
              </a:lnSpc>
              <a:defRPr sz="12000" b="1">
                <a:latin typeface="Helvetica"/>
                <a:ea typeface="Helvetica"/>
                <a:cs typeface="Helvetica"/>
                <a:sym typeface="Helvetica"/>
              </a:defRPr>
            </a:pPr>
            <a:r>
              <a:rPr sz="11500" dirty="0"/>
              <a:t>Peer-Led Team Learning </a:t>
            </a:r>
            <a:r>
              <a:rPr lang="en-US" sz="11500" dirty="0"/>
              <a:t> (PLTL) </a:t>
            </a:r>
            <a:endParaRPr sz="11500" dirty="0"/>
          </a:p>
          <a:p>
            <a:pPr algn="l">
              <a:defRPr sz="6000">
                <a:latin typeface="Helvetica"/>
                <a:ea typeface="Helvetica"/>
                <a:cs typeface="Helvetica"/>
                <a:sym typeface="Helvetica"/>
              </a:defRPr>
            </a:pPr>
            <a:r>
              <a:rPr lang="en-US" dirty="0"/>
              <a:t> </a:t>
            </a:r>
            <a:r>
              <a:rPr dirty="0"/>
              <a:t>pltl@utdallas.edu</a:t>
            </a:r>
          </a:p>
        </p:txBody>
      </p:sp>
      <p:sp>
        <p:nvSpPr>
          <p:cNvPr id="173" name="Student-to-Peer Leader ratio: 8:1…"/>
          <p:cNvSpPr txBox="1"/>
          <p:nvPr/>
        </p:nvSpPr>
        <p:spPr>
          <a:xfrm>
            <a:off x="11763642" y="10850854"/>
            <a:ext cx="12406214" cy="1487587"/>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pPr>
            <a:r>
              <a:rPr lang="en-US" dirty="0"/>
              <a:t>Pre-r</a:t>
            </a:r>
            <a:r>
              <a:rPr dirty="0"/>
              <a:t>egist</a:t>
            </a:r>
            <a:r>
              <a:rPr lang="en-US" dirty="0"/>
              <a:t>er on the SSC website</a:t>
            </a:r>
          </a:p>
          <a:p>
            <a: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pPr>
            <a:r>
              <a:rPr lang="en-US" dirty="0"/>
              <a:t>Registration begins the first week of classes </a:t>
            </a:r>
            <a:endParaRPr dirty="0"/>
          </a:p>
        </p:txBody>
      </p:sp>
      <p:sp>
        <p:nvSpPr>
          <p:cNvPr id="174" name="80-minute group sessions once a week…"/>
          <p:cNvSpPr txBox="1"/>
          <p:nvPr/>
        </p:nvSpPr>
        <p:spPr>
          <a:xfrm>
            <a:off x="951610" y="10850854"/>
            <a:ext cx="10595869" cy="2180084"/>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pPr>
            <a:r>
              <a:rPr dirty="0"/>
              <a:t>80-minute group sessions once a week</a:t>
            </a:r>
            <a:endParaRPr lang="en-US" dirty="0"/>
          </a:p>
          <a:p>
            <a: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pPr>
            <a:r>
              <a:rPr lang="en-US" dirty="0"/>
              <a:t>Supports science and math courses</a:t>
            </a:r>
          </a:p>
          <a:p>
            <a:pPr marL="571500" indent="-571500" algn="l" defTabSz="2762250">
              <a:buClr>
                <a:srgbClr val="E98300"/>
              </a:buClr>
              <a:buSzPct val="100000"/>
              <a:buFont typeface="Arial"/>
              <a:buChar char="‣"/>
              <a:defRPr sz="4500" spc="-225">
                <a:uFill>
                  <a:solidFill>
                    <a:srgbClr val="000512"/>
                  </a:solidFill>
                </a:uFill>
                <a:latin typeface="Helvetica"/>
                <a:ea typeface="Helvetica"/>
                <a:cs typeface="Helvetica"/>
                <a:sym typeface="Helvetica"/>
              </a:defRPr>
            </a:pPr>
            <a:r>
              <a:rPr lang="en-US" dirty="0"/>
              <a:t>Student-to-Peer Leader ratio: 8:1 </a:t>
            </a:r>
            <a:endParaRPr dirty="0"/>
          </a:p>
        </p:txBody>
      </p:sp>
      <p:pic>
        <p:nvPicPr>
          <p:cNvPr id="175"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pic>
        <p:nvPicPr>
          <p:cNvPr id="2" name="Audio 1">
            <a:hlinkClick r:id="" action="ppaction://media"/>
            <a:extLst>
              <a:ext uri="{FF2B5EF4-FFF2-40B4-BE49-F238E27FC236}">
                <a16:creationId xmlns:a16="http://schemas.microsoft.com/office/drawing/2014/main" id="{55EB7640-B793-4946-96D6-F418251C52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37342">
        <p:dissolve/>
      </p:transition>
    </mc:Choice>
    <mc:Fallback xmlns="">
      <p:transition spd="slow" advTm="37342">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72"/>
                                        </p:tgtEl>
                                        <p:attrNameLst>
                                          <p:attrName>style.visibility</p:attrName>
                                        </p:attrNameLst>
                                      </p:cBhvr>
                                      <p:to>
                                        <p:strVal val="visible"/>
                                      </p:to>
                                    </p:set>
                                    <p:animEffect transition="in" filter="dissolve">
                                      <p:cBhvr>
                                        <p:cTn id="10" dur="1250"/>
                                        <p:tgtEl>
                                          <p:spTgt spid="172"/>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174"/>
                                        </p:tgtEl>
                                        <p:attrNameLst>
                                          <p:attrName>style.visibility</p:attrName>
                                        </p:attrNameLst>
                                      </p:cBhvr>
                                      <p:to>
                                        <p:strVal val="visible"/>
                                      </p:to>
                                    </p:set>
                                    <p:animEffect transition="in" filter="dissolve">
                                      <p:cBhvr>
                                        <p:cTn id="14" dur="800"/>
                                        <p:tgtEl>
                                          <p:spTgt spid="174"/>
                                        </p:tgtEl>
                                      </p:cBhvr>
                                    </p:animEffect>
                                  </p:childTnLst>
                                </p:cTn>
                              </p:par>
                            </p:childTnLst>
                          </p:cTn>
                        </p:par>
                        <p:par>
                          <p:cTn id="15" fill="hold">
                            <p:stCondLst>
                              <p:cond delay="2050"/>
                            </p:stCondLst>
                            <p:childTnLst>
                              <p:par>
                                <p:cTn id="16" presetID="9" presetClass="entr" fill="hold" grpId="0" nodeType="afterEffect">
                                  <p:stCondLst>
                                    <p:cond delay="300"/>
                                  </p:stCondLst>
                                  <p:iterate>
                                    <p:tmAbs val="0"/>
                                  </p:iterate>
                                  <p:childTnLst>
                                    <p:set>
                                      <p:cBhvr>
                                        <p:cTn id="17" fill="hold"/>
                                        <p:tgtEl>
                                          <p:spTgt spid="173"/>
                                        </p:tgtEl>
                                        <p:attrNameLst>
                                          <p:attrName>style.visibility</p:attrName>
                                        </p:attrNameLst>
                                      </p:cBhvr>
                                      <p:to>
                                        <p:strVal val="visible"/>
                                      </p:to>
                                    </p:set>
                                    <p:animEffect transition="in" filter="dissolve">
                                      <p:cBhvr>
                                        <p:cTn id="18" dur="8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72" grpId="0" animBg="1" advAuto="0"/>
      <p:bldP spid="173" grpId="0" animBg="1" advAuto="0"/>
      <p:bldP spid="174"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77" name="utdallas_87992604-small.jpg" descr="utdallas_87992604-small.jpg"/>
          <p:cNvPicPr>
            <a:picLocks noChangeAspect="1"/>
          </p:cNvPicPr>
          <p:nvPr/>
        </p:nvPicPr>
        <p:blipFill>
          <a:blip r:embed="rId5">
            <a:alphaModFix amt="70017"/>
          </a:blip>
          <a:stretch>
            <a:fillRect/>
          </a:stretch>
        </p:blipFill>
        <p:spPr>
          <a:xfrm>
            <a:off x="0" y="0"/>
            <a:ext cx="24384000" cy="13716000"/>
          </a:xfrm>
          <a:prstGeom prst="rect">
            <a:avLst/>
          </a:prstGeom>
          <a:ln w="12700">
            <a:miter lim="400000"/>
          </a:ln>
        </p:spPr>
      </p:pic>
      <p:sp>
        <p:nvSpPr>
          <p:cNvPr id="178" name="Supplemental Instruction…"/>
          <p:cNvSpPr txBox="1"/>
          <p:nvPr/>
        </p:nvSpPr>
        <p:spPr>
          <a:xfrm>
            <a:off x="962759" y="557867"/>
            <a:ext cx="21906638" cy="2687915"/>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90000"/>
              </a:lnSpc>
              <a:defRPr sz="12000" b="1">
                <a:latin typeface="Helvetica"/>
                <a:ea typeface="Helvetica"/>
                <a:cs typeface="Helvetica"/>
                <a:sym typeface="Helvetica"/>
              </a:defRPr>
            </a:pPr>
            <a:r>
              <a:rPr dirty="0"/>
              <a:t>Supplemental Instruction</a:t>
            </a:r>
            <a:r>
              <a:rPr lang="en-US" dirty="0"/>
              <a:t> (SI)</a:t>
            </a:r>
            <a:r>
              <a:rPr dirty="0"/>
              <a:t> </a:t>
            </a:r>
          </a:p>
          <a:p>
            <a:pPr algn="l">
              <a:defRPr sz="6000">
                <a:latin typeface="Helvetica"/>
                <a:ea typeface="Helvetica"/>
                <a:cs typeface="Helvetica"/>
                <a:sym typeface="Helvetica"/>
              </a:defRPr>
            </a:pPr>
            <a:r>
              <a:rPr lang="en-US" dirty="0"/>
              <a:t> </a:t>
            </a:r>
            <a:r>
              <a:rPr dirty="0"/>
              <a:t>si@utdallas.edu</a:t>
            </a:r>
          </a:p>
        </p:txBody>
      </p:sp>
      <p:sp>
        <p:nvSpPr>
          <p:cNvPr id="179" name="Students typically earn half to one grade higher than non-participants…"/>
          <p:cNvSpPr txBox="1"/>
          <p:nvPr/>
        </p:nvSpPr>
        <p:spPr>
          <a:xfrm>
            <a:off x="13744126" y="10216517"/>
            <a:ext cx="11946838" cy="2180084"/>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No registration required</a:t>
            </a:r>
          </a:p>
          <a:p>
            <a:pPr marL="571500" indent="-571500" algn="l" defTabSz="457200">
              <a:buClr>
                <a:srgbClr val="E98300"/>
              </a:buClr>
              <a:buSzPct val="100000"/>
              <a:buChar char="‣"/>
              <a:defRPr sz="4500">
                <a:latin typeface="Helvetica"/>
                <a:ea typeface="Helvetica"/>
                <a:cs typeface="Helvetica"/>
                <a:sym typeface="Helvetica"/>
              </a:defRPr>
            </a:pPr>
            <a:r>
              <a:rPr lang="en-US" dirty="0">
                <a:uFill>
                  <a:solidFill>
                    <a:srgbClr val="000512"/>
                  </a:solidFill>
                </a:uFill>
                <a:ea typeface="+mj-lt"/>
                <a:cs typeface="+mj-lt"/>
              </a:rPr>
              <a:t>Sessions based on class content</a:t>
            </a:r>
            <a:endParaRPr lang="en-US" dirty="0"/>
          </a:p>
          <a:p>
            <a:pPr marL="571500" indent="-571500" algn="l" defTabSz="457200">
              <a:buClr>
                <a:srgbClr val="E98300"/>
              </a:buClr>
              <a:buSzPct val="100000"/>
              <a:buFontTx/>
              <a:buChar char="‣"/>
              <a:defRPr sz="4500">
                <a:latin typeface="Helvetica"/>
                <a:ea typeface="Helvetica"/>
                <a:cs typeface="Helvetica"/>
                <a:sym typeface="Helvetica"/>
              </a:defRPr>
            </a:pPr>
            <a:endParaRPr lang="en-US" dirty="0">
              <a:uFill>
                <a:solidFill>
                  <a:srgbClr val="000512"/>
                </a:solidFill>
              </a:uFill>
            </a:endParaRPr>
          </a:p>
        </p:txBody>
      </p:sp>
      <p:sp>
        <p:nvSpPr>
          <p:cNvPr id="180" name="40+ courses supported…"/>
          <p:cNvSpPr txBox="1"/>
          <p:nvPr/>
        </p:nvSpPr>
        <p:spPr>
          <a:xfrm>
            <a:off x="2018727" y="10224619"/>
            <a:ext cx="10595869" cy="1487587"/>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571500" indent="-571500" algn="l" defTabSz="457200">
              <a:buClr>
                <a:srgbClr val="E98300"/>
              </a:buClr>
              <a:buSzPct val="100000"/>
              <a:buChar char="‣"/>
              <a:defRPr sz="4500">
                <a:latin typeface="Helvetica"/>
                <a:ea typeface="Helvetica"/>
                <a:cs typeface="Helvetica"/>
                <a:sym typeface="Helvetica"/>
              </a:defRPr>
            </a:pPr>
            <a:r>
              <a:rPr lang="en-US" dirty="0">
                <a:uFill>
                  <a:solidFill>
                    <a:srgbClr val="000512"/>
                  </a:solidFill>
                </a:uFill>
              </a:rPr>
              <a:t>20</a:t>
            </a:r>
            <a:r>
              <a:rPr dirty="0">
                <a:uFill>
                  <a:solidFill>
                    <a:srgbClr val="000512"/>
                  </a:solidFill>
                </a:uFill>
              </a:rPr>
              <a:t>+ courses supported</a:t>
            </a:r>
          </a:p>
          <a:p>
            <a:pPr marL="571500" indent="-571500" algn="l" defTabSz="457200">
              <a:buClr>
                <a:srgbClr val="E98300"/>
              </a:buClr>
              <a:buSzPct val="100000"/>
              <a:buChar char="‣"/>
              <a:defRPr sz="4500">
                <a:latin typeface="Helvetica"/>
                <a:ea typeface="Helvetica"/>
                <a:cs typeface="Helvetica"/>
                <a:sym typeface="Helvetica"/>
              </a:defRPr>
            </a:pPr>
            <a:r>
              <a:rPr lang="en-US" dirty="0">
                <a:uFill>
                  <a:solidFill>
                    <a:srgbClr val="000512"/>
                  </a:solidFill>
                </a:uFill>
              </a:rPr>
              <a:t>Two sessions per week </a:t>
            </a:r>
            <a:endParaRPr dirty="0">
              <a:uFill>
                <a:solidFill>
                  <a:srgbClr val="000512"/>
                </a:solidFill>
              </a:uFill>
            </a:endParaRPr>
          </a:p>
        </p:txBody>
      </p:sp>
      <p:pic>
        <p:nvPicPr>
          <p:cNvPr id="181"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pic>
        <p:nvPicPr>
          <p:cNvPr id="3" name="Audio 2">
            <a:hlinkClick r:id="" action="ppaction://media"/>
            <a:extLst>
              <a:ext uri="{FF2B5EF4-FFF2-40B4-BE49-F238E27FC236}">
                <a16:creationId xmlns:a16="http://schemas.microsoft.com/office/drawing/2014/main" id="{661E7177-D4AA-9247-AE73-7D84223671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30544">
        <p:dissolve/>
      </p:transition>
    </mc:Choice>
    <mc:Fallback xmlns="">
      <p:transition spd="slow" advTm="30544">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78"/>
                                        </p:tgtEl>
                                        <p:attrNameLst>
                                          <p:attrName>style.visibility</p:attrName>
                                        </p:attrNameLst>
                                      </p:cBhvr>
                                      <p:to>
                                        <p:strVal val="visible"/>
                                      </p:to>
                                    </p:set>
                                    <p:animEffect transition="in" filter="dissolve">
                                      <p:cBhvr>
                                        <p:cTn id="10" dur="1250"/>
                                        <p:tgtEl>
                                          <p:spTgt spid="178"/>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180"/>
                                        </p:tgtEl>
                                        <p:attrNameLst>
                                          <p:attrName>style.visibility</p:attrName>
                                        </p:attrNameLst>
                                      </p:cBhvr>
                                      <p:to>
                                        <p:strVal val="visible"/>
                                      </p:to>
                                    </p:set>
                                    <p:animEffect transition="in" filter="dissolve">
                                      <p:cBhvr>
                                        <p:cTn id="14" dur="800"/>
                                        <p:tgtEl>
                                          <p:spTgt spid="180"/>
                                        </p:tgtEl>
                                      </p:cBhvr>
                                    </p:animEffect>
                                  </p:childTnLst>
                                </p:cTn>
                              </p:par>
                            </p:childTnLst>
                          </p:cTn>
                        </p:par>
                        <p:par>
                          <p:cTn id="15" fill="hold">
                            <p:stCondLst>
                              <p:cond delay="2050"/>
                            </p:stCondLst>
                            <p:childTnLst>
                              <p:par>
                                <p:cTn id="16" presetID="9" presetClass="entr" fill="hold" grpId="0" nodeType="afterEffect">
                                  <p:stCondLst>
                                    <p:cond delay="300"/>
                                  </p:stCondLst>
                                  <p:iterate>
                                    <p:tmAbs val="0"/>
                                  </p:iterate>
                                  <p:childTnLst>
                                    <p:set>
                                      <p:cBhvr>
                                        <p:cTn id="17" fill="hold"/>
                                        <p:tgtEl>
                                          <p:spTgt spid="179"/>
                                        </p:tgtEl>
                                        <p:attrNameLst>
                                          <p:attrName>style.visibility</p:attrName>
                                        </p:attrNameLst>
                                      </p:cBhvr>
                                      <p:to>
                                        <p:strVal val="visible"/>
                                      </p:to>
                                    </p:set>
                                    <p:animEffect transition="in" filter="dissolve">
                                      <p:cBhvr>
                                        <p:cTn id="18" dur="8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78" grpId="0" animBg="1" advAuto="0"/>
      <p:bldP spid="179" grpId="0" animBg="1" advAuto="0"/>
      <p:bldP spid="18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83" name="utdallas_69837179-small.jpg" descr="utdallas_69837179-small.jpg"/>
          <p:cNvPicPr>
            <a:picLocks noChangeAspect="1"/>
          </p:cNvPicPr>
          <p:nvPr/>
        </p:nvPicPr>
        <p:blipFill>
          <a:blip r:embed="rId5">
            <a:alphaModFix amt="59992"/>
          </a:blip>
          <a:stretch>
            <a:fillRect/>
          </a:stretch>
        </p:blipFill>
        <p:spPr>
          <a:xfrm>
            <a:off x="0" y="0"/>
            <a:ext cx="24384000" cy="13716000"/>
          </a:xfrm>
          <a:prstGeom prst="rect">
            <a:avLst/>
          </a:prstGeom>
          <a:ln w="12700">
            <a:miter lim="400000"/>
          </a:ln>
        </p:spPr>
      </p:pic>
      <p:sp>
        <p:nvSpPr>
          <p:cNvPr id="184" name="What’s the difference?"/>
          <p:cNvSpPr txBox="1"/>
          <p:nvPr/>
        </p:nvSpPr>
        <p:spPr>
          <a:xfrm>
            <a:off x="1247774" y="741996"/>
            <a:ext cx="21475431" cy="1752275"/>
          </a:xfrm>
          <a:prstGeom prst="rect">
            <a:avLst/>
          </a:prstGeom>
          <a:ln w="12700">
            <a:miter lim="400000"/>
          </a:ln>
          <a:effectLst>
            <a:outerShdw blurRad="317500" dir="5400000" rotWithShape="0">
              <a:srgbClr val="000000">
                <a:alpha val="40136"/>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70000"/>
              </a:lnSpc>
              <a:defRPr sz="15000" b="1">
                <a:latin typeface="Helvetica"/>
                <a:ea typeface="Helvetica"/>
                <a:cs typeface="Helvetica"/>
                <a:sym typeface="Helvetica"/>
              </a:defRPr>
            </a:lvl1pPr>
          </a:lstStyle>
          <a:p>
            <a:r>
              <a:rPr dirty="0"/>
              <a:t>What’s </a:t>
            </a:r>
            <a:r>
              <a:rPr lang="en-US" dirty="0"/>
              <a:t>T</a:t>
            </a:r>
            <a:r>
              <a:rPr dirty="0"/>
              <a:t>he </a:t>
            </a:r>
            <a:r>
              <a:rPr lang="en-US" dirty="0"/>
              <a:t>D</a:t>
            </a:r>
            <a:r>
              <a:rPr dirty="0"/>
              <a:t>ifference?</a:t>
            </a:r>
          </a:p>
        </p:txBody>
      </p:sp>
      <p:pic>
        <p:nvPicPr>
          <p:cNvPr id="185"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grpSp>
        <p:nvGrpSpPr>
          <p:cNvPr id="191" name="Group"/>
          <p:cNvGrpSpPr/>
          <p:nvPr/>
        </p:nvGrpSpPr>
        <p:grpSpPr>
          <a:xfrm>
            <a:off x="923738" y="3622501"/>
            <a:ext cx="22511120" cy="8818264"/>
            <a:chOff x="0" y="0"/>
            <a:chExt cx="22511119" cy="8818263"/>
          </a:xfrm>
        </p:grpSpPr>
        <p:graphicFrame>
          <p:nvGraphicFramePr>
            <p:cNvPr id="186" name="Table"/>
            <p:cNvGraphicFramePr/>
            <p:nvPr>
              <p:extLst>
                <p:ext uri="{D42A27DB-BD31-4B8C-83A1-F6EECF244321}">
                  <p14:modId xmlns:p14="http://schemas.microsoft.com/office/powerpoint/2010/main" val="2204276625"/>
                </p:ext>
              </p:extLst>
            </p:nvPr>
          </p:nvGraphicFramePr>
          <p:xfrm>
            <a:off x="0" y="0"/>
            <a:ext cx="22511119" cy="8818263"/>
          </p:xfrm>
          <a:graphic>
            <a:graphicData uri="http://schemas.openxmlformats.org/drawingml/2006/table">
              <a:tbl>
                <a:tblPr firstRow="1" firstCol="1">
                  <a:tableStyleId>{4C3C2611-4C71-4FC5-86AE-919BDF0F9419}</a:tableStyleId>
                </a:tblPr>
                <a:tblGrid>
                  <a:gridCol w="5941591">
                    <a:extLst>
                      <a:ext uri="{9D8B030D-6E8A-4147-A177-3AD203B41FA5}">
                        <a16:colId xmlns:a16="http://schemas.microsoft.com/office/drawing/2014/main" val="20000"/>
                      </a:ext>
                    </a:extLst>
                  </a:gridCol>
                  <a:gridCol w="5695255">
                    <a:extLst>
                      <a:ext uri="{9D8B030D-6E8A-4147-A177-3AD203B41FA5}">
                        <a16:colId xmlns:a16="http://schemas.microsoft.com/office/drawing/2014/main" val="20001"/>
                      </a:ext>
                    </a:extLst>
                  </a:gridCol>
                  <a:gridCol w="5674121">
                    <a:extLst>
                      <a:ext uri="{9D8B030D-6E8A-4147-A177-3AD203B41FA5}">
                        <a16:colId xmlns:a16="http://schemas.microsoft.com/office/drawing/2014/main" val="20002"/>
                      </a:ext>
                    </a:extLst>
                  </a:gridCol>
                  <a:gridCol w="5200153">
                    <a:extLst>
                      <a:ext uri="{9D8B030D-6E8A-4147-A177-3AD203B41FA5}">
                        <a16:colId xmlns:a16="http://schemas.microsoft.com/office/drawing/2014/main" val="20003"/>
                      </a:ext>
                    </a:extLst>
                  </a:gridCol>
                </a:tblGrid>
                <a:tr h="2204566">
                  <a:tc>
                    <a:txBody>
                      <a:bodyPr/>
                      <a:lstStyle/>
                      <a:p>
                        <a:pPr>
                          <a:defRPr sz="4000">
                            <a:latin typeface="Helvetica"/>
                            <a:ea typeface="Helvetica"/>
                            <a:cs typeface="Helvetica"/>
                            <a:sym typeface="Helvetica"/>
                          </a:defRPr>
                        </a:pPr>
                        <a:endParaRPr/>
                      </a:p>
                    </a:txBody>
                    <a:tcPr marL="50800" marR="50800" marT="50800" marB="50800" anchor="ctr" horzOverflow="overflow">
                      <a:lnL w="0">
                        <a:miter lim="400000"/>
                      </a:lnL>
                      <a:lnR w="25400">
                        <a:solidFill>
                          <a:srgbClr val="FFFFFF"/>
                        </a:solidFill>
                        <a:miter lim="400000"/>
                      </a:lnR>
                      <a:lnT w="0">
                        <a:miter lim="400000"/>
                      </a:lnT>
                      <a:lnB w="25400">
                        <a:solidFill>
                          <a:srgbClr val="FFFFFF"/>
                        </a:solidFill>
                        <a:miter lim="400000"/>
                      </a:lnB>
                      <a:noFill/>
                    </a:tcPr>
                  </a:tc>
                  <a:tc>
                    <a:txBody>
                      <a:bodyPr/>
                      <a:lstStyle/>
                      <a:p>
                        <a:pPr>
                          <a:defRPr sz="1800" b="0">
                            <a:solidFill>
                              <a:srgbClr val="000000"/>
                            </a:solidFill>
                          </a:defRPr>
                        </a:pPr>
                        <a:r>
                          <a:rPr sz="4000" b="1">
                            <a:solidFill>
                              <a:srgbClr val="FFFFFF"/>
                            </a:solidFill>
                            <a:latin typeface="Helvetica"/>
                            <a:ea typeface="Helvetica"/>
                            <a:cs typeface="Helvetica"/>
                            <a:sym typeface="Helvetica"/>
                          </a:rPr>
                          <a:t>Supplemental Instruction</a:t>
                        </a:r>
                      </a:p>
                    </a:txBody>
                    <a:tcPr marL="50800" marR="50800" marT="50800" marB="50800" anchor="ctr" horzOverflow="overflow">
                      <a:lnL w="25400">
                        <a:solidFill>
                          <a:srgbClr val="FFFFFF"/>
                        </a:solidFill>
                        <a:miter lim="400000"/>
                      </a:lnL>
                      <a:lnR w="25400">
                        <a:solidFill>
                          <a:srgbClr val="FFFFFF"/>
                        </a:solidFill>
                        <a:miter lim="400000"/>
                      </a:lnR>
                      <a:lnT w="0">
                        <a:miter lim="400000"/>
                      </a:lnT>
                      <a:lnB w="25400">
                        <a:solidFill>
                          <a:srgbClr val="FFFFFF"/>
                        </a:solidFill>
                        <a:miter lim="400000"/>
                      </a:lnB>
                      <a:noFill/>
                    </a:tcPr>
                  </a:tc>
                  <a:tc>
                    <a:txBody>
                      <a:bodyPr/>
                      <a:lstStyle/>
                      <a:p>
                        <a:pPr>
                          <a:defRPr sz="1800" b="0">
                            <a:solidFill>
                              <a:srgbClr val="000000"/>
                            </a:solidFill>
                          </a:defRPr>
                        </a:pPr>
                        <a:r>
                          <a:rPr sz="4000" b="1">
                            <a:solidFill>
                              <a:srgbClr val="FFFFFF"/>
                            </a:solidFill>
                            <a:latin typeface="Helvetica"/>
                            <a:ea typeface="Helvetica"/>
                            <a:cs typeface="Helvetica"/>
                            <a:sym typeface="Helvetica"/>
                          </a:rPr>
                          <a:t>Peer-Led Team Learning</a:t>
                        </a:r>
                      </a:p>
                    </a:txBody>
                    <a:tcPr marL="50800" marR="50800" marT="50800" marB="50800" anchor="ctr" horzOverflow="overflow">
                      <a:lnL w="25400">
                        <a:solidFill>
                          <a:srgbClr val="FFFFFF"/>
                        </a:solidFill>
                        <a:miter lim="400000"/>
                      </a:lnL>
                      <a:lnR w="25400">
                        <a:solidFill>
                          <a:srgbClr val="FFFFFF"/>
                        </a:solidFill>
                        <a:miter lim="400000"/>
                      </a:lnR>
                      <a:lnT w="0">
                        <a:miter lim="400000"/>
                      </a:lnT>
                      <a:lnB w="25400">
                        <a:solidFill>
                          <a:srgbClr val="FFFFFF"/>
                        </a:solidFill>
                        <a:miter lim="400000"/>
                      </a:lnB>
                      <a:noFill/>
                    </a:tcPr>
                  </a:tc>
                  <a:tc>
                    <a:txBody>
                      <a:bodyPr/>
                      <a:lstStyle/>
                      <a:p>
                        <a:pPr>
                          <a:defRPr sz="1800" b="0">
                            <a:solidFill>
                              <a:srgbClr val="000000"/>
                            </a:solidFill>
                          </a:defRPr>
                        </a:pPr>
                        <a:r>
                          <a:rPr sz="4000" b="1">
                            <a:solidFill>
                              <a:srgbClr val="FFFFFF"/>
                            </a:solidFill>
                            <a:latin typeface="Helvetica"/>
                            <a:ea typeface="Helvetica"/>
                            <a:cs typeface="Helvetica"/>
                            <a:sym typeface="Helvetica"/>
                          </a:rPr>
                          <a:t>Peer Tutoring
Math and Science</a:t>
                        </a:r>
                      </a:p>
                    </a:txBody>
                    <a:tcPr marL="50800" marR="50800" marT="50800" marB="50800" anchor="ctr" horzOverflow="overflow">
                      <a:lnL w="25400">
                        <a:solidFill>
                          <a:srgbClr val="FFFFFF"/>
                        </a:solidFill>
                        <a:miter lim="400000"/>
                      </a:lnL>
                      <a:lnR w="0">
                        <a:miter lim="400000"/>
                      </a:lnR>
                      <a:lnT w="0">
                        <a:miter lim="400000"/>
                      </a:lnT>
                      <a:lnB w="25400">
                        <a:solidFill>
                          <a:srgbClr val="FFFFFF"/>
                        </a:solidFill>
                        <a:miter lim="400000"/>
                      </a:lnB>
                      <a:noFill/>
                    </a:tcPr>
                  </a:tc>
                  <a:extLst>
                    <a:ext uri="{0D108BD9-81ED-4DB2-BD59-A6C34878D82A}">
                      <a16:rowId xmlns:a16="http://schemas.microsoft.com/office/drawing/2014/main" val="10000"/>
                    </a:ext>
                  </a:extLst>
                </a:tr>
                <a:tr h="2204566">
                  <a:tc>
                    <a:txBody>
                      <a:bodyPr/>
                      <a:lstStyle/>
                      <a:p>
                        <a:pPr algn="l" defTabSz="914400">
                          <a:tabLst>
                            <a:tab pos="1371600" algn="l"/>
                          </a:tabLst>
                          <a:defRPr sz="1800" b="0">
                            <a:solidFill>
                              <a:srgbClr val="000000"/>
                            </a:solidFill>
                          </a:defRPr>
                        </a:pPr>
                        <a:r>
                          <a:rPr sz="4000" b="1">
                            <a:solidFill>
                              <a:srgbClr val="FFFFFF"/>
                            </a:solidFill>
                            <a:latin typeface="Helvetica"/>
                            <a:ea typeface="Helvetica"/>
                            <a:cs typeface="Helvetica"/>
                            <a:sym typeface="Helvetica"/>
                          </a:rPr>
                          <a:t>Registration</a:t>
                        </a:r>
                      </a:p>
                    </a:txBody>
                    <a:tcPr marL="50800" marR="50800" marT="50800" marB="50800" anchor="ctr" horzOverflow="overflow">
                      <a:lnL w="0">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indent="254000" defTabSz="914400">
                          <a:tabLst>
                            <a:tab pos="1371600" algn="l"/>
                          </a:tabLst>
                          <a:defRPr sz="1800">
                            <a:solidFill>
                              <a:srgbClr val="000000"/>
                            </a:solidFill>
                          </a:defRPr>
                        </a:pPr>
                        <a:r>
                          <a:rPr sz="10000" b="1">
                            <a:solidFill>
                              <a:srgbClr val="FFFFFF"/>
                            </a:solidFill>
                            <a:latin typeface="Helvetica"/>
                            <a:ea typeface="Helvetica"/>
                            <a:cs typeface="Helvetica"/>
                            <a:sym typeface="Helvetica"/>
                          </a:rPr>
                          <a:t>X</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indent="254000" algn="l" defTabSz="914400">
                          <a:tabLst>
                            <a:tab pos="1371600" algn="l"/>
                          </a:tabLst>
                          <a:defRPr sz="4000">
                            <a:latin typeface="Helvetica"/>
                            <a:ea typeface="Helvetica"/>
                            <a:cs typeface="Helvetica"/>
                            <a:sym typeface="Helvetica"/>
                          </a:defRPr>
                        </a:pPr>
                        <a:endParaRP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indent="254000" defTabSz="914400">
                          <a:tabLst>
                            <a:tab pos="1371600" algn="l"/>
                          </a:tabLst>
                          <a:defRPr sz="1800">
                            <a:solidFill>
                              <a:srgbClr val="000000"/>
                            </a:solidFill>
                          </a:defRPr>
                        </a:pPr>
                        <a:r>
                          <a:rPr sz="10000" b="1">
                            <a:solidFill>
                              <a:srgbClr val="FFFFFF"/>
                            </a:solidFill>
                            <a:latin typeface="Helvetica"/>
                            <a:ea typeface="Helvetica"/>
                            <a:cs typeface="Helvetica"/>
                            <a:sym typeface="Helvetica"/>
                          </a:rPr>
                          <a:t>X</a:t>
                        </a:r>
                      </a:p>
                    </a:txBody>
                    <a:tcPr marL="50800" marR="50800" marT="50800" marB="50800" anchor="ctr" horzOverflow="overflow">
                      <a:lnL w="25400">
                        <a:solidFill>
                          <a:srgbClr val="FFFFFF"/>
                        </a:solidFill>
                        <a:miter lim="400000"/>
                      </a:lnL>
                      <a:lnR w="0">
                        <a:miter lim="400000"/>
                      </a:lnR>
                      <a:lnT w="25400">
                        <a:solidFill>
                          <a:srgbClr val="FFFFFF"/>
                        </a:solidFill>
                        <a:miter lim="400000"/>
                      </a:lnT>
                      <a:lnB w="25400">
                        <a:solidFill>
                          <a:srgbClr val="FFFFFF"/>
                        </a:solidFill>
                        <a:miter lim="400000"/>
                      </a:lnB>
                    </a:tcPr>
                  </a:tc>
                  <a:extLst>
                    <a:ext uri="{0D108BD9-81ED-4DB2-BD59-A6C34878D82A}">
                      <a16:rowId xmlns:a16="http://schemas.microsoft.com/office/drawing/2014/main" val="10001"/>
                    </a:ext>
                  </a:extLst>
                </a:tr>
                <a:tr h="2204566">
                  <a:tc>
                    <a:txBody>
                      <a:bodyPr/>
                      <a:lstStyle/>
                      <a:p>
                        <a:pPr algn="l" defTabSz="914400">
                          <a:tabLst>
                            <a:tab pos="1371600" algn="l"/>
                          </a:tabLst>
                          <a:defRPr sz="1800" b="0">
                            <a:solidFill>
                              <a:srgbClr val="000000"/>
                            </a:solidFill>
                          </a:defRPr>
                        </a:pPr>
                        <a:r>
                          <a:rPr sz="4000" b="1" dirty="0">
                            <a:solidFill>
                              <a:srgbClr val="FFFFFF"/>
                            </a:solidFill>
                            <a:latin typeface="Helvetica"/>
                            <a:ea typeface="Helvetica"/>
                            <a:cs typeface="Helvetica"/>
                            <a:sym typeface="Helvetica"/>
                          </a:rPr>
                          <a:t>Weekly </a:t>
                        </a:r>
                        <a:r>
                          <a:rPr lang="en-US" sz="4000" b="1" dirty="0">
                            <a:solidFill>
                              <a:srgbClr val="FFFFFF"/>
                            </a:solidFill>
                            <a:latin typeface="Helvetica"/>
                            <a:ea typeface="Helvetica"/>
                            <a:cs typeface="Helvetica"/>
                            <a:sym typeface="Helvetica"/>
                          </a:rPr>
                          <a:t>T</a:t>
                        </a:r>
                        <a:r>
                          <a:rPr sz="4000" b="1" dirty="0">
                            <a:solidFill>
                              <a:srgbClr val="FFFFFF"/>
                            </a:solidFill>
                            <a:latin typeface="Helvetica"/>
                            <a:ea typeface="Helvetica"/>
                            <a:cs typeface="Helvetica"/>
                            <a:sym typeface="Helvetica"/>
                          </a:rPr>
                          <a:t>ime </a:t>
                        </a:r>
                        <a:r>
                          <a:rPr lang="en-US" sz="4000" b="1" dirty="0">
                            <a:solidFill>
                              <a:srgbClr val="FFFFFF"/>
                            </a:solidFill>
                            <a:latin typeface="Helvetica"/>
                            <a:ea typeface="Helvetica"/>
                            <a:cs typeface="Helvetica"/>
                            <a:sym typeface="Helvetica"/>
                          </a:rPr>
                          <a:t>C</a:t>
                        </a:r>
                        <a:r>
                          <a:rPr sz="4000" b="1" dirty="0">
                            <a:solidFill>
                              <a:srgbClr val="FFFFFF"/>
                            </a:solidFill>
                            <a:latin typeface="Helvetica"/>
                            <a:ea typeface="Helvetica"/>
                            <a:cs typeface="Helvetica"/>
                            <a:sym typeface="Helvetica"/>
                          </a:rPr>
                          <a:t>ommitment</a:t>
                        </a:r>
                      </a:p>
                    </a:txBody>
                    <a:tcPr marL="50800" marR="50800" marT="50800" marB="50800" anchor="ctr" horzOverflow="overflow">
                      <a:lnL w="0">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indent="254000" defTabSz="914400">
                          <a:tabLst>
                            <a:tab pos="1371600" algn="l"/>
                          </a:tabLst>
                          <a:defRPr sz="1800">
                            <a:solidFill>
                              <a:srgbClr val="000000"/>
                            </a:solidFill>
                          </a:defRPr>
                        </a:pPr>
                        <a:r>
                          <a:rPr sz="4000" dirty="0">
                            <a:solidFill>
                              <a:srgbClr val="FFFFFF"/>
                            </a:solidFill>
                            <a:latin typeface="Helvetica"/>
                            <a:ea typeface="Helvetica"/>
                            <a:cs typeface="Helvetica"/>
                            <a:sym typeface="Helvetica"/>
                          </a:rPr>
                          <a:t>50-75 minutes</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indent="254000" defTabSz="914400">
                          <a:tabLst>
                            <a:tab pos="1371600" algn="l"/>
                          </a:tabLst>
                          <a:defRPr sz="1800">
                            <a:solidFill>
                              <a:srgbClr val="000000"/>
                            </a:solidFill>
                          </a:defRPr>
                        </a:pPr>
                        <a:r>
                          <a:rPr sz="4000" dirty="0">
                            <a:solidFill>
                              <a:srgbClr val="FFFFFF"/>
                            </a:solidFill>
                            <a:latin typeface="Helvetica"/>
                            <a:ea typeface="Helvetica"/>
                            <a:cs typeface="Helvetica"/>
                            <a:sym typeface="Helvetica"/>
                          </a:rPr>
                          <a:t>80 minutes</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1371600" algn="l"/>
                          </a:tabLst>
                          <a:defRPr sz="1800">
                            <a:solidFill>
                              <a:srgbClr val="000000"/>
                            </a:solidFill>
                          </a:defRPr>
                        </a:pPr>
                        <a:r>
                          <a:rPr sz="4000">
                            <a:solidFill>
                              <a:srgbClr val="FFFFFF"/>
                            </a:solidFill>
                            <a:latin typeface="Helvetica"/>
                            <a:ea typeface="Helvetica"/>
                            <a:cs typeface="Helvetica"/>
                            <a:sym typeface="Helvetica"/>
                          </a:rPr>
                          <a:t>Unlimited (during staffed hours)</a:t>
                        </a:r>
                      </a:p>
                    </a:txBody>
                    <a:tcPr marL="0" marR="0" marT="0" marB="0" anchor="ctr" horzOverflow="overflow">
                      <a:lnL w="25400">
                        <a:solidFill>
                          <a:srgbClr val="FFFFFF"/>
                        </a:solidFill>
                        <a:miter lim="400000"/>
                      </a:lnL>
                      <a:lnR w="0">
                        <a:miter lim="400000"/>
                      </a:lnR>
                      <a:lnT w="25400">
                        <a:solidFill>
                          <a:srgbClr val="FFFFFF"/>
                        </a:solidFill>
                        <a:miter lim="400000"/>
                      </a:lnT>
                      <a:lnB w="25400">
                        <a:solidFill>
                          <a:srgbClr val="FFFFFF"/>
                        </a:solidFill>
                        <a:miter lim="400000"/>
                      </a:lnB>
                    </a:tcPr>
                  </a:tc>
                  <a:extLst>
                    <a:ext uri="{0D108BD9-81ED-4DB2-BD59-A6C34878D82A}">
                      <a16:rowId xmlns:a16="http://schemas.microsoft.com/office/drawing/2014/main" val="10002"/>
                    </a:ext>
                  </a:extLst>
                </a:tr>
                <a:tr h="2204566">
                  <a:tc>
                    <a:txBody>
                      <a:bodyPr/>
                      <a:lstStyle/>
                      <a:p>
                        <a:pPr algn="l" defTabSz="914400">
                          <a:tabLst>
                            <a:tab pos="1371600" algn="l"/>
                          </a:tabLst>
                          <a:defRPr sz="1800" b="0">
                            <a:solidFill>
                              <a:srgbClr val="000000"/>
                            </a:solidFill>
                          </a:defRPr>
                        </a:pPr>
                        <a:r>
                          <a:rPr sz="4000" b="1" dirty="0">
                            <a:solidFill>
                              <a:srgbClr val="FFFFFF"/>
                            </a:solidFill>
                            <a:latin typeface="Helvetica"/>
                            <a:ea typeface="Helvetica"/>
                            <a:cs typeface="Helvetica"/>
                            <a:sym typeface="Helvetica"/>
                          </a:rPr>
                          <a:t>Structured and </a:t>
                        </a:r>
                        <a:r>
                          <a:rPr lang="en-US" sz="4000" b="1" dirty="0">
                            <a:solidFill>
                              <a:srgbClr val="FFFFFF"/>
                            </a:solidFill>
                            <a:latin typeface="Helvetica"/>
                            <a:ea typeface="Helvetica"/>
                            <a:cs typeface="Helvetica"/>
                            <a:sym typeface="Helvetica"/>
                          </a:rPr>
                          <a:t>S</a:t>
                        </a:r>
                        <a:r>
                          <a:rPr sz="4000" b="1" dirty="0">
                            <a:solidFill>
                              <a:srgbClr val="FFFFFF"/>
                            </a:solidFill>
                            <a:latin typeface="Helvetica"/>
                            <a:ea typeface="Helvetica"/>
                            <a:cs typeface="Helvetica"/>
                            <a:sym typeface="Helvetica"/>
                          </a:rPr>
                          <a:t>upportive </a:t>
                        </a:r>
                        <a:r>
                          <a:rPr lang="en-US" sz="4000" b="1" dirty="0">
                            <a:solidFill>
                              <a:srgbClr val="FFFFFF"/>
                            </a:solidFill>
                            <a:latin typeface="Helvetica"/>
                            <a:ea typeface="Helvetica"/>
                            <a:cs typeface="Helvetica"/>
                            <a:sym typeface="Helvetica"/>
                          </a:rPr>
                          <a:t>L</a:t>
                        </a:r>
                        <a:r>
                          <a:rPr sz="4000" b="1" dirty="0">
                            <a:solidFill>
                              <a:srgbClr val="FFFFFF"/>
                            </a:solidFill>
                            <a:latin typeface="Helvetica"/>
                            <a:ea typeface="Helvetica"/>
                            <a:cs typeface="Helvetica"/>
                            <a:sym typeface="Helvetica"/>
                          </a:rPr>
                          <a:t>earning </a:t>
                        </a:r>
                        <a:r>
                          <a:rPr lang="en-US" sz="4000" b="1" dirty="0">
                            <a:solidFill>
                              <a:srgbClr val="FFFFFF"/>
                            </a:solidFill>
                            <a:latin typeface="Helvetica"/>
                            <a:ea typeface="Helvetica"/>
                            <a:cs typeface="Helvetica"/>
                            <a:sym typeface="Helvetica"/>
                          </a:rPr>
                          <a:t>E</a:t>
                        </a:r>
                        <a:r>
                          <a:rPr sz="4000" b="1" dirty="0">
                            <a:solidFill>
                              <a:srgbClr val="FFFFFF"/>
                            </a:solidFill>
                            <a:latin typeface="Helvetica"/>
                            <a:ea typeface="Helvetica"/>
                            <a:cs typeface="Helvetica"/>
                            <a:sym typeface="Helvetica"/>
                          </a:rPr>
                          <a:t>nvironment</a:t>
                        </a:r>
                      </a:p>
                    </a:txBody>
                    <a:tcPr marL="50800" marR="50800" marT="50800" marB="50800" anchor="ctr" horzOverflow="overflow">
                      <a:lnL w="0">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indent="254000" algn="l" defTabSz="914400">
                          <a:tabLst>
                            <a:tab pos="1371600" algn="l"/>
                          </a:tabLst>
                          <a:defRPr sz="4000">
                            <a:latin typeface="Helvetica"/>
                            <a:ea typeface="Helvetica"/>
                            <a:cs typeface="Helvetica"/>
                            <a:sym typeface="Helvetica"/>
                          </a:defRPr>
                        </a:pPr>
                        <a:endParaRP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indent="254000" algn="l" defTabSz="914400">
                          <a:tabLst>
                            <a:tab pos="1371600" algn="l"/>
                          </a:tabLst>
                          <a:defRPr sz="4000">
                            <a:latin typeface="Helvetica"/>
                            <a:ea typeface="Helvetica"/>
                            <a:cs typeface="Helvetica"/>
                            <a:sym typeface="Helvetica"/>
                          </a:defRPr>
                        </a:pPr>
                        <a:endParaRP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indent="254000" algn="l" defTabSz="914400">
                          <a:tabLst>
                            <a:tab pos="1371600" algn="l"/>
                          </a:tabLst>
                          <a:defRPr sz="4000">
                            <a:latin typeface="Helvetica"/>
                            <a:ea typeface="Helvetica"/>
                            <a:cs typeface="Helvetica"/>
                            <a:sym typeface="Helvetica"/>
                          </a:defRPr>
                        </a:pPr>
                        <a:endParaRPr dirty="0"/>
                      </a:p>
                    </a:txBody>
                    <a:tcPr marL="50800" marR="50800" marT="50800" marB="50800" anchor="ctr" horzOverflow="overflow">
                      <a:lnL w="25400">
                        <a:solidFill>
                          <a:srgbClr val="FFFFFF"/>
                        </a:solidFill>
                        <a:miter lim="400000"/>
                      </a:lnL>
                      <a:lnR w="0">
                        <a:miter lim="400000"/>
                      </a:lnR>
                      <a:lnT w="25400">
                        <a:solidFill>
                          <a:srgbClr val="FFFFFF"/>
                        </a:solidFill>
                        <a:miter lim="400000"/>
                      </a:lnT>
                      <a:lnB w="25400">
                        <a:solidFill>
                          <a:srgbClr val="FFFFFF"/>
                        </a:solidFill>
                        <a:miter lim="400000"/>
                      </a:lnB>
                    </a:tcPr>
                  </a:tc>
                  <a:extLst>
                    <a:ext uri="{0D108BD9-81ED-4DB2-BD59-A6C34878D82A}">
                      <a16:rowId xmlns:a16="http://schemas.microsoft.com/office/drawing/2014/main" val="10003"/>
                    </a:ext>
                  </a:extLst>
                </a:tr>
              </a:tbl>
            </a:graphicData>
          </a:graphic>
        </p:graphicFrame>
        <p:pic>
          <p:nvPicPr>
            <p:cNvPr id="187" name="Image" descr="Image"/>
            <p:cNvPicPr>
              <a:picLocks noChangeAspect="1"/>
            </p:cNvPicPr>
            <p:nvPr/>
          </p:nvPicPr>
          <p:blipFill>
            <a:blip r:embed="rId7"/>
            <a:stretch>
              <a:fillRect/>
            </a:stretch>
          </p:blipFill>
          <p:spPr>
            <a:xfrm>
              <a:off x="13768089" y="6884524"/>
              <a:ext cx="1787386" cy="1693548"/>
            </a:xfrm>
            <a:prstGeom prst="rect">
              <a:avLst/>
            </a:prstGeom>
            <a:ln w="12700" cap="flat">
              <a:noFill/>
              <a:miter lim="400000"/>
            </a:ln>
            <a:effectLst/>
          </p:spPr>
        </p:pic>
        <p:pic>
          <p:nvPicPr>
            <p:cNvPr id="188" name="Image" descr="Image"/>
            <p:cNvPicPr>
              <a:picLocks noChangeAspect="1"/>
            </p:cNvPicPr>
            <p:nvPr/>
          </p:nvPicPr>
          <p:blipFill>
            <a:blip r:embed="rId7"/>
            <a:stretch>
              <a:fillRect/>
            </a:stretch>
          </p:blipFill>
          <p:spPr>
            <a:xfrm>
              <a:off x="13768089" y="2515725"/>
              <a:ext cx="1787386" cy="1693548"/>
            </a:xfrm>
            <a:prstGeom prst="rect">
              <a:avLst/>
            </a:prstGeom>
            <a:ln w="12700" cap="flat">
              <a:noFill/>
              <a:miter lim="400000"/>
            </a:ln>
            <a:effectLst/>
          </p:spPr>
        </p:pic>
        <p:pic>
          <p:nvPicPr>
            <p:cNvPr id="189" name="Image" descr="Image"/>
            <p:cNvPicPr>
              <a:picLocks noChangeAspect="1"/>
            </p:cNvPicPr>
            <p:nvPr/>
          </p:nvPicPr>
          <p:blipFill>
            <a:blip r:embed="rId7"/>
            <a:stretch>
              <a:fillRect/>
            </a:stretch>
          </p:blipFill>
          <p:spPr>
            <a:xfrm>
              <a:off x="19305289" y="6884524"/>
              <a:ext cx="1787386" cy="1693548"/>
            </a:xfrm>
            <a:prstGeom prst="rect">
              <a:avLst/>
            </a:prstGeom>
            <a:ln w="12700" cap="flat">
              <a:noFill/>
              <a:miter lim="400000"/>
            </a:ln>
            <a:effectLst/>
          </p:spPr>
        </p:pic>
        <p:pic>
          <p:nvPicPr>
            <p:cNvPr id="190" name="Image" descr="Image"/>
            <p:cNvPicPr>
              <a:picLocks noChangeAspect="1"/>
            </p:cNvPicPr>
            <p:nvPr/>
          </p:nvPicPr>
          <p:blipFill>
            <a:blip r:embed="rId7"/>
            <a:stretch>
              <a:fillRect/>
            </a:stretch>
          </p:blipFill>
          <p:spPr>
            <a:xfrm>
              <a:off x="7964189" y="6884524"/>
              <a:ext cx="1787386" cy="1693548"/>
            </a:xfrm>
            <a:prstGeom prst="rect">
              <a:avLst/>
            </a:prstGeom>
            <a:ln w="12700" cap="flat">
              <a:noFill/>
              <a:miter lim="400000"/>
            </a:ln>
            <a:effectLst/>
          </p:spPr>
        </p:pic>
      </p:grpSp>
      <p:pic>
        <p:nvPicPr>
          <p:cNvPr id="3" name="Audio 2">
            <a:hlinkClick r:id="" action="ppaction://media"/>
            <a:extLst>
              <a:ext uri="{FF2B5EF4-FFF2-40B4-BE49-F238E27FC236}">
                <a16:creationId xmlns:a16="http://schemas.microsoft.com/office/drawing/2014/main" id="{91D0B20B-577C-C446-BD18-80097FB02E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4951">
        <p:dissolve/>
      </p:transition>
    </mc:Choice>
    <mc:Fallback xmlns="">
      <p:transition spd="slow" advTm="24951">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84"/>
                                        </p:tgtEl>
                                        <p:attrNameLst>
                                          <p:attrName>style.visibility</p:attrName>
                                        </p:attrNameLst>
                                      </p:cBhvr>
                                      <p:to>
                                        <p:strVal val="visible"/>
                                      </p:to>
                                    </p:set>
                                    <p:animEffect transition="in" filter="dissolve">
                                      <p:cBhvr>
                                        <p:cTn id="10" dur="1250"/>
                                        <p:tgtEl>
                                          <p:spTgt spid="184"/>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191"/>
                                        </p:tgtEl>
                                        <p:attrNameLst>
                                          <p:attrName>style.visibility</p:attrName>
                                        </p:attrNameLst>
                                      </p:cBhvr>
                                      <p:to>
                                        <p:strVal val="visible"/>
                                      </p:to>
                                    </p:set>
                                    <p:animEffect transition="in" filter="dissolve">
                                      <p:cBhvr>
                                        <p:cTn id="14" dur="8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84" grpId="0" animBg="1" advAuto="0"/>
      <p:bldP spid="19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193" name="utdallas_73331328-small.jpg" descr="utdallas_73331328-small.jpg"/>
          <p:cNvPicPr>
            <a:picLocks noChangeAspect="1"/>
          </p:cNvPicPr>
          <p:nvPr/>
        </p:nvPicPr>
        <p:blipFill>
          <a:blip r:embed="rId5">
            <a:alphaModFix amt="70063"/>
          </a:blip>
          <a:stretch>
            <a:fillRect/>
          </a:stretch>
        </p:blipFill>
        <p:spPr>
          <a:xfrm>
            <a:off x="0" y="0"/>
            <a:ext cx="24384000" cy="13716000"/>
          </a:xfrm>
          <a:prstGeom prst="rect">
            <a:avLst/>
          </a:prstGeom>
          <a:ln w="12700">
            <a:miter lim="400000"/>
          </a:ln>
        </p:spPr>
      </p:pic>
      <p:sp>
        <p:nvSpPr>
          <p:cNvPr id="194" name="Academic Success Coaching…"/>
          <p:cNvSpPr txBox="1"/>
          <p:nvPr/>
        </p:nvSpPr>
        <p:spPr>
          <a:xfrm>
            <a:off x="962759" y="574000"/>
            <a:ext cx="21483445" cy="250324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80000"/>
              </a:lnSpc>
              <a:defRPr sz="12000" b="1">
                <a:latin typeface="Helvetica"/>
                <a:ea typeface="Helvetica"/>
                <a:cs typeface="Helvetica"/>
                <a:sym typeface="Helvetica"/>
              </a:defRPr>
            </a:pPr>
            <a:r>
              <a:t>Academic Success Coaching</a:t>
            </a:r>
          </a:p>
          <a:p>
            <a:pPr algn="l">
              <a:defRPr sz="6000">
                <a:latin typeface="Helvetica"/>
                <a:ea typeface="Helvetica"/>
                <a:cs typeface="Helvetica"/>
                <a:sym typeface="Helvetica"/>
              </a:defRPr>
            </a:pPr>
            <a:r>
              <a:rPr lang="en-US"/>
              <a:t> </a:t>
            </a:r>
            <a:r>
              <a:t>successcoaching@utdallas.edu</a:t>
            </a:r>
          </a:p>
        </p:txBody>
      </p:sp>
      <p:sp>
        <p:nvSpPr>
          <p:cNvPr id="195" name="Assists with:…"/>
          <p:cNvSpPr txBox="1"/>
          <p:nvPr/>
        </p:nvSpPr>
        <p:spPr>
          <a:xfrm>
            <a:off x="705693" y="7684963"/>
            <a:ext cx="9776520" cy="4950073"/>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l" defTabSz="457200">
              <a:defRPr sz="4500">
                <a:latin typeface="Helvetica"/>
                <a:ea typeface="Helvetica"/>
                <a:cs typeface="Helvetica"/>
                <a:sym typeface="Helvetica"/>
              </a:defRPr>
            </a:pPr>
            <a:r>
              <a:rPr dirty="0">
                <a:uFill>
                  <a:solidFill>
                    <a:srgbClr val="000512"/>
                  </a:solidFill>
                </a:uFill>
              </a:rPr>
              <a:t>Assists with:</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Time management</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Prioritizing tasks</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Effective study strategies</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Note taking</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Goal setting and motivation</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Managing test anxiety</a:t>
            </a:r>
          </a:p>
        </p:txBody>
      </p:sp>
      <p:sp>
        <p:nvSpPr>
          <p:cNvPr id="196" name="Workshops and 1:1 appointments available"/>
          <p:cNvSpPr txBox="1"/>
          <p:nvPr/>
        </p:nvSpPr>
        <p:spPr>
          <a:xfrm>
            <a:off x="10604999" y="11839947"/>
            <a:ext cx="13275278" cy="79508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marL="571500" indent="-571500" algn="l" defTabSz="457200">
              <a:buClr>
                <a:srgbClr val="E98300"/>
              </a:buClr>
              <a:buSzPct val="100000"/>
              <a:buChar char="‣"/>
              <a:defRPr sz="4500">
                <a:uFill>
                  <a:solidFill>
                    <a:srgbClr val="000512"/>
                  </a:solidFill>
                </a:uFill>
                <a:latin typeface="Helvetica"/>
                <a:ea typeface="Helvetica"/>
                <a:cs typeface="Helvetica"/>
                <a:sym typeface="Helvetica"/>
              </a:defRPr>
            </a:lvl1pPr>
          </a:lstStyle>
          <a:p>
            <a:pPr>
              <a:defRPr>
                <a:uFillTx/>
              </a:defRPr>
            </a:pPr>
            <a:r>
              <a:rPr lang="en-US" dirty="0"/>
              <a:t>Workshops</a:t>
            </a:r>
            <a:r>
              <a:rPr dirty="0">
                <a:uFill>
                  <a:solidFill>
                    <a:srgbClr val="000512"/>
                  </a:solidFill>
                </a:uFill>
              </a:rPr>
              <a:t> and 1:1 appointments available</a:t>
            </a:r>
          </a:p>
        </p:txBody>
      </p:sp>
      <p:pic>
        <p:nvPicPr>
          <p:cNvPr id="197"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pic>
        <p:nvPicPr>
          <p:cNvPr id="2" name="Audio 1">
            <a:hlinkClick r:id="" action="ppaction://media"/>
            <a:extLst>
              <a:ext uri="{FF2B5EF4-FFF2-40B4-BE49-F238E27FC236}">
                <a16:creationId xmlns:a16="http://schemas.microsoft.com/office/drawing/2014/main" id="{12148597-153E-8541-8943-ED33517D84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7856">
        <p:dissolve/>
      </p:transition>
    </mc:Choice>
    <mc:Fallback xmlns="">
      <p:transition spd="slow" advTm="27856">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94"/>
                                        </p:tgtEl>
                                        <p:attrNameLst>
                                          <p:attrName>style.visibility</p:attrName>
                                        </p:attrNameLst>
                                      </p:cBhvr>
                                      <p:to>
                                        <p:strVal val="visible"/>
                                      </p:to>
                                    </p:set>
                                    <p:animEffect transition="in" filter="dissolve">
                                      <p:cBhvr>
                                        <p:cTn id="10" dur="1250"/>
                                        <p:tgtEl>
                                          <p:spTgt spid="194"/>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195"/>
                                        </p:tgtEl>
                                        <p:attrNameLst>
                                          <p:attrName>style.visibility</p:attrName>
                                        </p:attrNameLst>
                                      </p:cBhvr>
                                      <p:to>
                                        <p:strVal val="visible"/>
                                      </p:to>
                                    </p:set>
                                    <p:animEffect transition="in" filter="dissolve">
                                      <p:cBhvr>
                                        <p:cTn id="14" dur="800"/>
                                        <p:tgtEl>
                                          <p:spTgt spid="195"/>
                                        </p:tgtEl>
                                      </p:cBhvr>
                                    </p:animEffect>
                                  </p:childTnLst>
                                </p:cTn>
                              </p:par>
                            </p:childTnLst>
                          </p:cTn>
                        </p:par>
                        <p:par>
                          <p:cTn id="15" fill="hold">
                            <p:stCondLst>
                              <p:cond delay="2050"/>
                            </p:stCondLst>
                            <p:childTnLst>
                              <p:par>
                                <p:cTn id="16" presetID="9" presetClass="entr" fill="hold" grpId="0" nodeType="afterEffect">
                                  <p:stCondLst>
                                    <p:cond delay="300"/>
                                  </p:stCondLst>
                                  <p:iterate>
                                    <p:tmAbs val="0"/>
                                  </p:iterate>
                                  <p:childTnLst>
                                    <p:set>
                                      <p:cBhvr>
                                        <p:cTn id="17" fill="hold"/>
                                        <p:tgtEl>
                                          <p:spTgt spid="196"/>
                                        </p:tgtEl>
                                        <p:attrNameLst>
                                          <p:attrName>style.visibility</p:attrName>
                                        </p:attrNameLst>
                                      </p:cBhvr>
                                      <p:to>
                                        <p:strVal val="visible"/>
                                      </p:to>
                                    </p:set>
                                    <p:animEffect transition="in" filter="dissolve">
                                      <p:cBhvr>
                                        <p:cTn id="18" dur="8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94" grpId="0" animBg="1" advAuto="0"/>
      <p:bldP spid="195" grpId="0" animBg="1" advAuto="0"/>
      <p:bldP spid="196"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997"/>
        </a:solidFill>
        <a:effectLst/>
      </p:bgPr>
    </p:bg>
    <p:spTree>
      <p:nvGrpSpPr>
        <p:cNvPr id="1" name=""/>
        <p:cNvGrpSpPr/>
        <p:nvPr/>
      </p:nvGrpSpPr>
      <p:grpSpPr>
        <a:xfrm>
          <a:off x="0" y="0"/>
          <a:ext cx="0" cy="0"/>
          <a:chOff x="0" y="0"/>
          <a:chExt cx="0" cy="0"/>
        </a:xfrm>
      </p:grpSpPr>
      <p:pic>
        <p:nvPicPr>
          <p:cNvPr id="205" name="utdallas_26042298-small.jpg" descr="utdallas_26042298-small.jpg"/>
          <p:cNvPicPr>
            <a:picLocks noChangeAspect="1"/>
          </p:cNvPicPr>
          <p:nvPr/>
        </p:nvPicPr>
        <p:blipFill>
          <a:blip r:embed="rId5">
            <a:alphaModFix amt="69971"/>
          </a:blip>
          <a:stretch>
            <a:fillRect/>
          </a:stretch>
        </p:blipFill>
        <p:spPr>
          <a:xfrm>
            <a:off x="1" y="0"/>
            <a:ext cx="24384000" cy="13716000"/>
          </a:xfrm>
          <a:prstGeom prst="rect">
            <a:avLst/>
          </a:prstGeom>
          <a:ln w="12700">
            <a:miter lim="400000"/>
          </a:ln>
        </p:spPr>
      </p:pic>
      <p:sp>
        <p:nvSpPr>
          <p:cNvPr id="206" name="CommLab…"/>
          <p:cNvSpPr txBox="1"/>
          <p:nvPr/>
        </p:nvSpPr>
        <p:spPr>
          <a:xfrm>
            <a:off x="962759" y="574000"/>
            <a:ext cx="8369279" cy="2503249"/>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80000"/>
              </a:lnSpc>
              <a:defRPr sz="12000" b="1">
                <a:latin typeface="Helvetica"/>
                <a:ea typeface="Helvetica"/>
                <a:cs typeface="Helvetica"/>
                <a:sym typeface="Helvetica"/>
              </a:defRPr>
            </a:pPr>
            <a:r>
              <a:rPr err="1"/>
              <a:t>CommLab</a:t>
            </a:r>
            <a:endParaRPr/>
          </a:p>
          <a:p>
            <a:pPr algn="l">
              <a:defRPr sz="6000">
                <a:latin typeface="Helvetica"/>
                <a:ea typeface="Helvetica"/>
                <a:cs typeface="Helvetica"/>
                <a:sym typeface="Helvetica"/>
              </a:defRPr>
            </a:pPr>
            <a:r>
              <a:rPr lang="en-US"/>
              <a:t> </a:t>
            </a:r>
            <a:r>
              <a:t>commlab@utdallas.edu</a:t>
            </a:r>
          </a:p>
        </p:txBody>
      </p:sp>
      <p:sp>
        <p:nvSpPr>
          <p:cNvPr id="207" name="Supports COMM 1311 and any course with a public speaking component"/>
          <p:cNvSpPr txBox="1"/>
          <p:nvPr/>
        </p:nvSpPr>
        <p:spPr>
          <a:xfrm>
            <a:off x="13371327" y="10323910"/>
            <a:ext cx="10510649" cy="2180084"/>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marL="571500" indent="-571500" algn="l" defTabSz="457200">
              <a:buClr>
                <a:srgbClr val="E98300"/>
              </a:buClr>
              <a:buSzPct val="100000"/>
              <a:buChar char="‣"/>
              <a:defRPr sz="4500">
                <a:uFill>
                  <a:solidFill>
                    <a:srgbClr val="000512"/>
                  </a:solidFill>
                </a:uFill>
                <a:latin typeface="Helvetica"/>
                <a:ea typeface="Helvetica"/>
                <a:cs typeface="Helvetica"/>
                <a:sym typeface="Helvetica"/>
              </a:defRPr>
            </a:lvl1pPr>
          </a:lstStyle>
          <a:p>
            <a:pPr>
              <a:defRPr>
                <a:uFillTx/>
              </a:defRPr>
            </a:pPr>
            <a:r>
              <a:rPr dirty="0">
                <a:uFill>
                  <a:solidFill>
                    <a:srgbClr val="000512"/>
                  </a:solidFill>
                </a:uFill>
              </a:rPr>
              <a:t>Supports COMM 1311</a:t>
            </a:r>
            <a:r>
              <a:rPr lang="en-US" dirty="0">
                <a:uFill>
                  <a:solidFill>
                    <a:srgbClr val="000512"/>
                  </a:solidFill>
                </a:uFill>
              </a:rPr>
              <a:t>/1315</a:t>
            </a:r>
            <a:r>
              <a:rPr dirty="0">
                <a:uFill>
                  <a:solidFill>
                    <a:srgbClr val="000512"/>
                  </a:solidFill>
                </a:uFill>
              </a:rPr>
              <a:t> and any course with a public speaking component</a:t>
            </a:r>
          </a:p>
        </p:txBody>
      </p:sp>
      <p:sp>
        <p:nvSpPr>
          <p:cNvPr id="208" name="Feedback/resources for oral/group presentations…"/>
          <p:cNvSpPr txBox="1"/>
          <p:nvPr/>
        </p:nvSpPr>
        <p:spPr>
          <a:xfrm>
            <a:off x="957751" y="10234277"/>
            <a:ext cx="11909142" cy="2180084"/>
          </a:xfrm>
          <a:prstGeom prst="rect">
            <a:avLst/>
          </a:prstGeom>
          <a:ln w="12700">
            <a:miter lim="400000"/>
          </a:ln>
          <a:effectLst>
            <a:outerShdw blurRad="241300" dir="5400000" rotWithShape="0">
              <a:srgbClr val="000000">
                <a:alpha val="24937"/>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Feedback/resources for oral/group presentations</a:t>
            </a:r>
          </a:p>
          <a:p>
            <a:pPr marL="571500" indent="-571500" algn="l" defTabSz="457200">
              <a:buClr>
                <a:srgbClr val="E98300"/>
              </a:buClr>
              <a:buSzPct val="100000"/>
              <a:buChar char="‣"/>
              <a:defRPr sz="4500">
                <a:latin typeface="Helvetica"/>
                <a:ea typeface="Helvetica"/>
                <a:cs typeface="Helvetica"/>
                <a:sym typeface="Helvetica"/>
              </a:defRPr>
            </a:pPr>
            <a:r>
              <a:rPr dirty="0">
                <a:uFill>
                  <a:solidFill>
                    <a:srgbClr val="000512"/>
                  </a:solidFill>
                </a:uFill>
              </a:rPr>
              <a:t>Individual</a:t>
            </a:r>
            <a:r>
              <a:rPr lang="en-US" dirty="0">
                <a:uFill>
                  <a:solidFill>
                    <a:srgbClr val="000512"/>
                  </a:solidFill>
                </a:uFill>
              </a:rPr>
              <a:t> and group </a:t>
            </a:r>
            <a:r>
              <a:rPr dirty="0">
                <a:uFill>
                  <a:solidFill>
                    <a:srgbClr val="000512"/>
                  </a:solidFill>
                </a:uFill>
              </a:rPr>
              <a:t>appointments</a:t>
            </a:r>
            <a:r>
              <a:rPr lang="en-US" dirty="0">
                <a:uFill>
                  <a:solidFill>
                    <a:srgbClr val="000512"/>
                  </a:solidFill>
                </a:uFill>
              </a:rPr>
              <a:t> available</a:t>
            </a:r>
            <a:endParaRPr dirty="0">
              <a:uFill>
                <a:solidFill>
                  <a:srgbClr val="000512"/>
                </a:solidFill>
              </a:uFill>
            </a:endParaRPr>
          </a:p>
        </p:txBody>
      </p:sp>
      <p:pic>
        <p:nvPicPr>
          <p:cNvPr id="209" name="UTDmono_circle_rev.png" descr="UTDmono_circle_rev.png"/>
          <p:cNvPicPr>
            <a:picLocks noChangeAspect="1"/>
          </p:cNvPicPr>
          <p:nvPr/>
        </p:nvPicPr>
        <p:blipFill>
          <a:blip r:embed="rId6">
            <a:alphaModFix amt="50232"/>
          </a:blip>
          <a:stretch>
            <a:fillRect/>
          </a:stretch>
        </p:blipFill>
        <p:spPr>
          <a:xfrm>
            <a:off x="23320401" y="174864"/>
            <a:ext cx="849455" cy="847983"/>
          </a:xfrm>
          <a:prstGeom prst="rect">
            <a:avLst/>
          </a:prstGeom>
          <a:ln w="12700">
            <a:miter lim="400000"/>
          </a:ln>
        </p:spPr>
      </p:pic>
      <p:pic>
        <p:nvPicPr>
          <p:cNvPr id="2" name="Audio 1">
            <a:hlinkClick r:id="" action="ppaction://media"/>
            <a:extLst>
              <a:ext uri="{FF2B5EF4-FFF2-40B4-BE49-F238E27FC236}">
                <a16:creationId xmlns:a16="http://schemas.microsoft.com/office/drawing/2014/main" id="{7AB39954-C060-814C-86D5-07AF6A7AED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8800" y="1275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45856">
        <p:dissolve/>
      </p:transition>
    </mc:Choice>
    <mc:Fallback xmlns="">
      <p:transition spd="slow" advTm="45856">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206"/>
                                        </p:tgtEl>
                                        <p:attrNameLst>
                                          <p:attrName>style.visibility</p:attrName>
                                        </p:attrNameLst>
                                      </p:cBhvr>
                                      <p:to>
                                        <p:strVal val="visible"/>
                                      </p:to>
                                    </p:set>
                                    <p:animEffect transition="in" filter="dissolve">
                                      <p:cBhvr>
                                        <p:cTn id="10" dur="1250"/>
                                        <p:tgtEl>
                                          <p:spTgt spid="206"/>
                                        </p:tgtEl>
                                      </p:cBhvr>
                                    </p:animEffect>
                                  </p:childTnLst>
                                </p:cTn>
                              </p:par>
                            </p:childTnLst>
                          </p:cTn>
                        </p:par>
                        <p:par>
                          <p:cTn id="11" fill="hold">
                            <p:stCondLst>
                              <p:cond delay="1250"/>
                            </p:stCondLst>
                            <p:childTnLst>
                              <p:par>
                                <p:cTn id="12" presetID="9" presetClass="entr" fill="hold" grpId="0" nodeType="afterEffect">
                                  <p:stCondLst>
                                    <p:cond delay="0"/>
                                  </p:stCondLst>
                                  <p:iterate>
                                    <p:tmAbs val="0"/>
                                  </p:iterate>
                                  <p:childTnLst>
                                    <p:set>
                                      <p:cBhvr>
                                        <p:cTn id="13" fill="hold"/>
                                        <p:tgtEl>
                                          <p:spTgt spid="208"/>
                                        </p:tgtEl>
                                        <p:attrNameLst>
                                          <p:attrName>style.visibility</p:attrName>
                                        </p:attrNameLst>
                                      </p:cBhvr>
                                      <p:to>
                                        <p:strVal val="visible"/>
                                      </p:to>
                                    </p:set>
                                    <p:animEffect transition="in" filter="dissolve">
                                      <p:cBhvr>
                                        <p:cTn id="14" dur="800"/>
                                        <p:tgtEl>
                                          <p:spTgt spid="208"/>
                                        </p:tgtEl>
                                      </p:cBhvr>
                                    </p:animEffect>
                                  </p:childTnLst>
                                </p:cTn>
                              </p:par>
                            </p:childTnLst>
                          </p:cTn>
                        </p:par>
                        <p:par>
                          <p:cTn id="15" fill="hold">
                            <p:stCondLst>
                              <p:cond delay="2050"/>
                            </p:stCondLst>
                            <p:childTnLst>
                              <p:par>
                                <p:cTn id="16" presetID="9" presetClass="entr" fill="hold" grpId="0" nodeType="afterEffect">
                                  <p:stCondLst>
                                    <p:cond delay="300"/>
                                  </p:stCondLst>
                                  <p:iterate>
                                    <p:tmAbs val="0"/>
                                  </p:iterate>
                                  <p:childTnLst>
                                    <p:set>
                                      <p:cBhvr>
                                        <p:cTn id="17" fill="hold"/>
                                        <p:tgtEl>
                                          <p:spTgt spid="207"/>
                                        </p:tgtEl>
                                        <p:attrNameLst>
                                          <p:attrName>style.visibility</p:attrName>
                                        </p:attrNameLst>
                                      </p:cBhvr>
                                      <p:to>
                                        <p:strVal val="visible"/>
                                      </p:to>
                                    </p:set>
                                    <p:animEffect transition="in" filter="dissolve">
                                      <p:cBhvr>
                                        <p:cTn id="18" dur="8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06" grpId="0" animBg="1" advAuto="0"/>
      <p:bldP spid="207" grpId="0" animBg="1" advAuto="0"/>
      <p:bldP spid="208"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E6C55ADE914748BFCAB8A6FD1EAE47" ma:contentTypeVersion="11" ma:contentTypeDescription="Create a new document." ma:contentTypeScope="" ma:versionID="05073f178070ed656f41009097f870f9">
  <xsd:schema xmlns:xsd="http://www.w3.org/2001/XMLSchema" xmlns:xs="http://www.w3.org/2001/XMLSchema" xmlns:p="http://schemas.microsoft.com/office/2006/metadata/properties" xmlns:ns2="94d69c83-8f7d-41bd-bee2-ff7586d94ee5" xmlns:ns3="0b6d003a-5b92-4b36-afe2-033cfdb5812d" targetNamespace="http://schemas.microsoft.com/office/2006/metadata/properties" ma:root="true" ma:fieldsID="63f52d8378e6c781ada4371fa2efb4be" ns2:_="" ns3:_="">
    <xsd:import namespace="94d69c83-8f7d-41bd-bee2-ff7586d94ee5"/>
    <xsd:import namespace="0b6d003a-5b92-4b36-afe2-033cfdb581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69c83-8f7d-41bd-bee2-ff7586d94e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d003a-5b92-4b36-afe2-033cfdb5812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1F5461-011F-4757-8D71-6E0A4DE5AADF}">
  <ds:schemaRefs>
    <ds:schemaRef ds:uri="http://schemas.microsoft.com/sharepoint/v3/contenttype/forms"/>
  </ds:schemaRefs>
</ds:datastoreItem>
</file>

<file path=customXml/itemProps2.xml><?xml version="1.0" encoding="utf-8"?>
<ds:datastoreItem xmlns:ds="http://schemas.openxmlformats.org/officeDocument/2006/customXml" ds:itemID="{DDBB754A-C2CE-4E55-BFAF-9C9B461FBFC9}">
  <ds:schemaRefs>
    <ds:schemaRef ds:uri="0b6d003a-5b92-4b36-afe2-033cfdb5812d"/>
    <ds:schemaRef ds:uri="94d69c83-8f7d-41bd-bee2-ff7586d94e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7B60A8-1C14-4D57-8F0F-3557C85152E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275</TotalTime>
  <Words>1605</Words>
  <Application>Microsoft Office PowerPoint</Application>
  <PresentationFormat>Custom</PresentationFormat>
  <Paragraphs>111</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Huffenberger, Jenni</dc:creator>
  <cp:lastModifiedBy>Satterfield, Kaitlynd</cp:lastModifiedBy>
  <cp:revision>32</cp:revision>
  <dcterms:modified xsi:type="dcterms:W3CDTF">2021-10-07T19:24:28Z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0x01010000E6C55ADE914748BFCAB8A6FD1EAE47</vt:lpwstr>
  </property>
</Properties>
</file>